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>
        <p:scale>
          <a:sx n="25" d="100"/>
          <a:sy n="25" d="100"/>
        </p:scale>
        <p:origin x="2802" y="-1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0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18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472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11ED19-0AFB-4D3B-A61B-A1BE988F7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06013" cy="14901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D503737-0B0D-4111-9ED3-4DDCB0789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600" y="22482175"/>
            <a:ext cx="22706013" cy="10334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50269E-D5A6-42EA-9569-756B753F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CD4D6-4B21-4D9A-A8AF-433EE718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544B63-ACF6-4097-9665-C23086E7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4456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A02585-C8B6-4DD9-AC4F-830FB4EA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8398F7-BACD-4A58-88B7-2227CC9E5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90C185-64C0-418A-BCFC-7DEDCD6B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58D56E-D4F7-47E8-A19A-9BC39D70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00B9A9-1E97-4DBF-AD98-0701406F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152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96584A-13A0-4D13-A06E-72D382E13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8" y="10671175"/>
            <a:ext cx="26112787" cy="17805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B2D6BE-D481-47FD-B36D-B5A232565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338" y="28644850"/>
            <a:ext cx="26112787" cy="9363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983201-2E3C-4AA7-89F7-9FA66B1EF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5CDE1-51D2-4413-A784-7E579C68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0ACC09-BE24-44EC-9378-16E5346F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644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55F4B6-8C40-47DF-8091-00FF0A76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70F416-4B66-4EF3-9A16-700BFDAEC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213" y="11395075"/>
            <a:ext cx="12979400" cy="2715736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AE53372-6B35-4546-BBDC-C67734A90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13013" y="11395075"/>
            <a:ext cx="12980987" cy="2715736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1E6D597-DA6F-44E8-89A5-BC7D3AC5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97F6CB-778B-4FA6-9F70-229EA4F5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B2C016-57AB-418A-A772-C9EC6BCF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685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AFC194-E94F-4959-90B0-4945E5362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1200" cy="82724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A06E831-4128-47A3-86F5-7A584396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7950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4007DE-8C99-4807-B05A-3ABF9CE74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975" y="15635288"/>
            <a:ext cx="12807950" cy="22996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184C7CD-EC2E-402F-8B3F-1538D0C52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7313" y="10493375"/>
            <a:ext cx="12869862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CA60DE-CF42-47AF-9FA8-8E11C93AF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7313" y="15635288"/>
            <a:ext cx="12869862" cy="22996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7D2D1A6-A866-4D55-B0E1-5418A695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0AF8D5-C67F-4ABC-9194-19AD7466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C6606EA-FC00-4D19-834A-942CA98A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409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52651E-74BB-484C-A330-FB3AB142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61CCF4C-62C7-40E7-A30A-0939D665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D50D5BA-D25D-4C35-AA47-FA3FC248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C51F752-3D28-4D1A-B27E-79A141D9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993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5AB8C19-A9CA-439C-82EA-071E9B6F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1029A3-E360-47BA-BC21-0DF65404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0F7F38-BF87-4D51-8D19-90709932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166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361E73-5DD4-495D-BF46-47336D72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940711-59C8-4004-9944-47225498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AE9F907-2618-4720-B502-5B380B004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1C11D1B-BDC5-4251-A76F-E2E5448E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5AC551B-BA06-4FF3-95B3-A5F40C60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BC3978-E5D9-4746-96E3-35F4A90B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78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880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6E52AD-4BA5-4C47-B72E-D2C4196E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4A557B7-1D5E-473A-A029-ADDCDCC6C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9618EC-29DB-4EC6-914A-0647CD004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7CCCD2-0064-45A8-9912-54A7AAEF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B8BCB7-D0BD-43FC-8302-C3858321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6A76C7-8EFB-44DA-AC95-C40EC6B7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265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707432-7454-4EAF-9DA3-BCAFB6BD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2ACC47F-D891-419C-AF80-9019F3809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1C0E0D-D233-40F1-A0A0-352CD7B1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980D44-CE83-4FC8-9D81-EFB01AC2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A7A8DB-FEA6-4F44-B680-572DEBC7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763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02FC46-D0B7-4D80-BB34-215503495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6200" y="2279650"/>
            <a:ext cx="6527800" cy="362727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05905FB-2068-403A-A6AD-817102488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213" y="2279650"/>
            <a:ext cx="19432587" cy="362727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58EAC6-5EE6-4FE4-A574-9D82E5B9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2CC18C-6E81-4D0B-9A5F-0741B72A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421F1A-8C8F-476C-A27D-B98F972C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2595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873F63-30D8-4908-B1B0-0BC1A46E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5233350-BE32-45AC-8763-C12EB16F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E689161-B8EE-450E-86A1-A3BE2777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EEC98B-8DC5-4759-87CF-227F88C1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5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8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34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54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11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3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7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5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65A3B-7A68-409E-AE0A-1C5C94DA30B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037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06CC58-7FE5-4DA9-A4B9-DBA103136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213" y="2279650"/>
            <a:ext cx="26112787" cy="82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E42740-7859-40CB-9B0E-73127D8E4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213" y="11395075"/>
            <a:ext cx="26112787" cy="2715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1EAB75-E5D5-4004-B83F-47390B81F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213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60FE-C7B7-4266-BCB6-96A31C18DB18}" type="datetimeFigureOut">
              <a:rPr lang="ko-KR" altLang="en-US" smtClean="0"/>
              <a:t>2024-06-18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DA9EE-DD15-49C4-8261-FC0A951E8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238" y="39673213"/>
            <a:ext cx="1021873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52CA66-D44E-4258-B0AE-BD8081C96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2038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A647-EFC2-4F26-9D30-51BA8FE7F1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16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image" Target="../media/image2.emf"/><Relationship Id="rId10" Type="http://schemas.openxmlformats.org/officeDocument/2006/relationships/image" Target="../media/image7.emf"/><Relationship Id="rId4" Type="http://schemas.openxmlformats.org/officeDocument/2006/relationships/image" Target="../media/image3.png"/><Relationship Id="rId9" Type="http://schemas.openxmlformats.org/officeDocument/2006/relationships/image" Target="../media/image6.e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5211" cy="42798610"/>
          </a:xfrm>
          <a:prstGeom prst="rect">
            <a:avLst/>
          </a:prstGeom>
        </p:spPr>
      </p:pic>
      <p:sp>
        <p:nvSpPr>
          <p:cNvPr id="18" name="모서리가 둥근 직사각형 17"/>
          <p:cNvSpPr/>
          <p:nvPr/>
        </p:nvSpPr>
        <p:spPr>
          <a:xfrm>
            <a:off x="376811" y="6286762"/>
            <a:ext cx="29520000" cy="2184307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ko-K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Kunhee Park, </a:t>
            </a:r>
            <a:r>
              <a:rPr lang="en-US" altLang="ko-K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Jihyeon</a:t>
            </a:r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</a:t>
            </a:r>
            <a:r>
              <a:rPr lang="en-US" altLang="ko-K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Hyungeun</a:t>
            </a:r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and </a:t>
            </a:r>
            <a:r>
              <a:rPr lang="en-US" altLang="ko-K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Jinho</a:t>
            </a:r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Jeong</a:t>
            </a:r>
          </a:p>
          <a:p>
            <a:pPr algn="ctr"/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of Electronic Engineering, Sogang University</a:t>
            </a:r>
          </a:p>
          <a:p>
            <a:pPr algn="ctr"/>
            <a:r>
              <a:rPr lang="en-US" altLang="ko-K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 : when1280@naver.com, dlwlgus961@naver.com, lcksasin9@sogang.ac.kr, jjeong@sogang.ac.kr </a:t>
            </a:r>
          </a:p>
          <a:p>
            <a:pPr algn="ctr"/>
            <a:endParaRPr lang="ko-KR" altLang="ko-K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377604" y="12264314"/>
            <a:ext cx="29520000" cy="28730826"/>
          </a:xfrm>
          <a:prstGeom prst="roundRect">
            <a:avLst>
              <a:gd name="adj" fmla="val 6284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numCol="2" spcCol="360000" rtlCol="0" anchor="t" anchorCtr="0"/>
          <a:lstStyle/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800" b="1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3800" b="1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/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/>
          </a:p>
          <a:p>
            <a:pPr lvl="0" algn="ctr" defTabSz="3507730" latinLnBrk="1">
              <a:defRPr/>
            </a:pPr>
            <a:endParaRPr lang="en-US" altLang="ko-K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3507730" latinLnBrk="1"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3800" kern="0" dirty="0">
              <a:ln w="28575">
                <a:noFill/>
                <a:prstDash val="dash"/>
              </a:ln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857250" marR="0" lvl="0" indent="-857250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38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118431" y="12348243"/>
            <a:ext cx="13088409" cy="1076009"/>
            <a:chOff x="1072593" y="10497153"/>
            <a:chExt cx="13088409" cy="1076009"/>
          </a:xfrm>
        </p:grpSpPr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ESD I/O design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모서리가 둥근 직사각형 18"/>
          <p:cNvSpPr/>
          <p:nvPr/>
        </p:nvSpPr>
        <p:spPr>
          <a:xfrm>
            <a:off x="377604" y="8843424"/>
            <a:ext cx="29520000" cy="3038910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endParaRPr lang="en-US" altLang="ko-K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모서리가 둥근 직사각형 12">
            <a:extLst>
              <a:ext uri="{FF2B5EF4-FFF2-40B4-BE49-F238E27FC236}">
                <a16:creationId xmlns:a16="http://schemas.microsoft.com/office/drawing/2014/main" id="{46EB9282-864D-4660-8C35-789D15312A36}"/>
              </a:ext>
            </a:extLst>
          </p:cNvPr>
          <p:cNvSpPr/>
          <p:nvPr/>
        </p:nvSpPr>
        <p:spPr>
          <a:xfrm>
            <a:off x="679450" y="3143973"/>
            <a:ext cx="28914724" cy="3276600"/>
          </a:xfrm>
          <a:prstGeom prst="roundRect">
            <a:avLst/>
          </a:prstGeom>
          <a:noFill/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lvl="0" algn="ctr" defTabSz="3507730" latinLnBrk="1">
              <a:defRPr/>
            </a:pPr>
            <a:r>
              <a:rPr lang="en-US" altLang="ko-KR" sz="96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Gbps ESD Protection Circuit using Bessel-like filter in 28nm CMOS Process</a:t>
            </a:r>
            <a:endParaRPr lang="ko-KR" altLang="ko-K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996779" y="21872523"/>
            <a:ext cx="1415017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Diode’s parasitic capacitance is 300 fF to sustain 2 kV HBM stress</a:t>
            </a:r>
          </a:p>
          <a:p>
            <a:pPr marL="85725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187151" y="20486842"/>
            <a:ext cx="1308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3507730" latinLnBrk="1">
              <a:defRPr/>
            </a:pPr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</a:t>
            </a:r>
            <a:r>
              <a:rPr lang="ko-K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ko-K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T-diode I/O scheme and (b) Bessel-like filter I/O scheme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786564" y="34057926"/>
            <a:ext cx="1389909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 algn="ctr" defTabSz="3507730" latinLnBrk="1">
              <a:buAutoNum type="alphaLcParenBoth"/>
              <a:defRPr/>
            </a:pPr>
            <a:r>
              <a:rPr lang="en-US" altLang="ko-K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S-parameters of T-diode and Bessel-like filter</a:t>
            </a:r>
          </a:p>
          <a:p>
            <a:pPr marL="742950" indent="-742950" algn="ctr" defTabSz="3507730" latinLnBrk="1">
              <a:buFontTx/>
              <a:buAutoNum type="alphaLcParenBoth"/>
              <a:defRPr/>
            </a:pPr>
            <a:r>
              <a:rPr lang="en-US" altLang="ko-K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group delay of T-diode and Bessel-like filter</a:t>
            </a:r>
          </a:p>
          <a:p>
            <a:pPr marL="742950" lvl="0" indent="-742950" algn="ctr" defTabSz="3507730" latinLnBrk="1">
              <a:buAutoNum type="alphaLcParenBoth"/>
              <a:defRPr/>
            </a:pPr>
            <a:endParaRPr lang="en-US" altLang="ko-KR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1C4BAA2-0B06-41F7-9E3C-527524AF61E3}"/>
                  </a:ext>
                </a:extLst>
              </p:cNvPr>
              <p:cNvSpPr txBox="1"/>
              <p:nvPr/>
            </p:nvSpPr>
            <p:spPr>
              <a:xfrm>
                <a:off x="1035691" y="38438225"/>
                <a:ext cx="14441218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lvl="0" indent="-571500" defTabSz="3507730" latinLnBrk="1">
                  <a:buFont typeface="Arial" panose="020B0604020202020204" pitchFamily="34" charset="0"/>
                  <a:buChar char="•"/>
                  <a:defRPr/>
                </a:pPr>
                <a:r>
                  <a:rPr lang="en-US" altLang="ko-KR" sz="37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order to minimize ISI(Inter symbol interference), the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ko-KR" sz="37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ko-KR" altLang="ko-KR" sz="37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75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ko-KR" sz="375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e>
                    </m:d>
                    <m:r>
                      <a:rPr lang="en-US" altLang="ko-KR" sz="375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3750" b="0" i="0" smtClean="0">
                        <a:latin typeface="Cambria Math" panose="02040503050406030204" pitchFamily="18" charset="0"/>
                      </a:rPr>
                      <m:t>bandwidth</m:t>
                    </m:r>
                    <m:r>
                      <a:rPr lang="en-US" altLang="ko-KR" sz="3750" b="0" i="0" smtClean="0">
                        <a:latin typeface="Cambria Math" panose="02040503050406030204" pitchFamily="18" charset="0"/>
                      </a:rPr>
                      <m:t>(&lt;</m:t>
                    </m:r>
                    <m:r>
                      <a:rPr lang="en-US" altLang="ko-KR" sz="375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37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dB) must be secured to Nyquist frequency and 3-dB bandwidth must be at least 70% of the data rate [1]</a:t>
                </a:r>
              </a:p>
              <a:p>
                <a:pPr marL="571500" lvl="0" indent="-571500" defTabSz="3507730" latinLnBrk="1">
                  <a:buFont typeface="Arial" panose="020B0604020202020204" pitchFamily="34" charset="0"/>
                  <a:buChar char="•"/>
                  <a:defRPr/>
                </a:pPr>
                <a:endParaRPr lang="en-US" altLang="ko-KR" sz="37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1C4BAA2-0B06-41F7-9E3C-527524AF6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91" y="38438225"/>
                <a:ext cx="14441218" cy="2400657"/>
              </a:xfrm>
              <a:prstGeom prst="rect">
                <a:avLst/>
              </a:prstGeom>
              <a:blipFill>
                <a:blip r:embed="rId3"/>
                <a:stretch>
                  <a:fillRect l="-1266" t="-43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460777" y="23713310"/>
            <a:ext cx="14150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507730" latinLnBrk="1">
              <a:defRPr/>
            </a:pPr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</a:t>
            </a:r>
            <a:r>
              <a:rPr lang="en-US" altLang="ko-K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psuedo</a:t>
            </a:r>
            <a:r>
              <a:rPr lang="en-US" altLang="ko-K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eye test results of (a) T-diode and (b) Bessel-like filter</a:t>
            </a:r>
            <a:endParaRPr lang="en-US" altLang="ko-KR" sz="3600" b="1" kern="0" dirty="0">
              <a:ln w="28575">
                <a:noFill/>
                <a:prstDash val="dash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5" name="표 6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0743999"/>
                  </p:ext>
                </p:extLst>
              </p:nvPr>
            </p:nvGraphicFramePr>
            <p:xfrm>
              <a:off x="2266227" y="35559315"/>
              <a:ext cx="11458011" cy="23660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6129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2416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818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90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84493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</a:pP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3000" i="1" kern="120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ko-KR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맑은 고딕" panose="020B0503020000020004" pitchFamily="50" charset="-127"/>
                                          <a:cs typeface="Times New Roman" panose="020206030504050203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맑은 고딕" panose="020B0503020000020004" pitchFamily="50" charset="-127"/>
                                          <a:cs typeface="Times New Roman" panose="020206030504050203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3000" b="0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bandwidth</a:t>
                          </a:r>
                        </a:p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altLang="ko-KR" sz="3000" b="0" i="0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ko-KR" sz="3000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&lt;</m:t>
                              </m:r>
                              <m:r>
                                <a:rPr lang="en-US" altLang="ko-KR" sz="3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바탕" panose="02030600000101010101" pitchFamily="18" charset="-127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10 dB)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390749" marR="390749" marT="195374" marB="195374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3-dB</a:t>
                          </a:r>
                          <a:r>
                            <a:rPr lang="en-US" sz="3000" kern="100" baseline="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bandwidth</a:t>
                          </a:r>
                        </a:p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3000" i="1" kern="120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ko-KR" altLang="ko-KR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altLang="ko-KR" sz="3000" b="0" i="1" kern="120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ko-KR" sz="3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390749" marR="390749" marT="195374" marB="195374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Group delay</a:t>
                          </a:r>
                        </a:p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Ripple up to 14 GHz</a:t>
                          </a:r>
                          <a:endParaRPr lang="ko-KR" altLang="ko-KR" sz="3000" kern="100" dirty="0"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7776"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T-diode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21.5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&gt;50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2.7 ps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7776"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Bessel-like filter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&gt;50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17.6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2.5 ps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5" name="표 6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0743999"/>
                  </p:ext>
                </p:extLst>
              </p:nvPr>
            </p:nvGraphicFramePr>
            <p:xfrm>
              <a:off x="2266227" y="35559315"/>
              <a:ext cx="11458011" cy="23660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6129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2416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818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90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43459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</a:pP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390749" marR="390749" marT="195374" marB="195374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2967" t="-8475" r="-161722" b="-809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390749" marR="390749" marT="195374" marB="195374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80000" t="-8475" r="-59099" b="-809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Group delay</a:t>
                          </a:r>
                        </a:p>
                        <a:p>
                          <a:pPr algn="ctr" latinLnBrk="1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2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Ripple up to 14 GHz</a:t>
                          </a:r>
                          <a:endParaRPr lang="ko-KR" altLang="ko-KR" sz="3000" kern="100" dirty="0"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5709"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T-diode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21.5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&gt;50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2.7 ps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5709"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Bessel-like filter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&gt;50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17.6 GHz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altLang="ko-KR" sz="3000" kern="100" dirty="0">
                              <a:effectLst/>
                              <a:latin typeface="Times New Roman" panose="020206030504050203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a:t>2.5 ps</a:t>
                          </a:r>
                          <a:endParaRPr lang="ko-KR" sz="3000" kern="100" dirty="0">
                            <a:effectLst/>
                            <a:latin typeface="Times New Roman" panose="0202060305040502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7" name="그룹 66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118431" y="22637925"/>
            <a:ext cx="13088409" cy="1076009"/>
            <a:chOff x="1072593" y="10497153"/>
            <a:chExt cx="13088409" cy="1076009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Simulation and measurement results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5408189" y="31399756"/>
            <a:ext cx="13088409" cy="1076009"/>
            <a:chOff x="1072593" y="10497153"/>
            <a:chExt cx="13088409" cy="1076009"/>
          </a:xfrm>
        </p:grpSpPr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Conclusion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371590" y="13692246"/>
            <a:ext cx="141501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T-diode demonstrates a wide 3-dB bandwidth of |S</a:t>
            </a:r>
            <a:r>
              <a:rPr lang="en-US" altLang="ko-KR" sz="37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exceeding 50 GHz, whereas the 3-dB bandwidth of the Bessel-like filter is narrower, at 21.5 GHz</a:t>
            </a:r>
          </a:p>
          <a:p>
            <a:pPr marL="85725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|S</a:t>
            </a:r>
            <a:r>
              <a:rPr lang="en-US" altLang="ko-KR" sz="37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of the Bessel-like filter remains below -10 dB over a wide bandwidth exceeding 50 GHz</a:t>
            </a:r>
          </a:p>
          <a:p>
            <a:pPr marL="85725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Bessel-like filter demonstrates flatter group delay variation up to Nyquist frequency (= 14 GHz)</a:t>
            </a: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307825" y="27258127"/>
            <a:ext cx="143452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 opening is defined by the product of eye height and width</a:t>
            </a: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having a wide 3-dB bandwidth, the T-diode exhibits relatively small eye opening than Bessel-like filter</a:t>
            </a: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result indicates wide bandwidth as well as minimized group delay variation is required for wide eye opening</a:t>
            </a: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endParaRPr lang="en-US" altLang="ko-KR" sz="3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371590" y="32659032"/>
            <a:ext cx="1415017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speed I/O circuit operating at 28 Gbps data rate was designed, manufactured, and measured using CMOS 28 nm technology</a:t>
            </a:r>
          </a:p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simulated results show that smaller group delay variance can improve eye opening considered with bandwidth</a:t>
            </a: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5408189" y="35011091"/>
            <a:ext cx="13088409" cy="1076009"/>
            <a:chOff x="1072593" y="10497153"/>
            <a:chExt cx="13088409" cy="1076009"/>
          </a:xfrm>
        </p:grpSpPr>
        <p:sp>
          <p:nvSpPr>
            <p:cNvPr id="47" name="직사각형 46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Acknowledgement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371590" y="36220986"/>
            <a:ext cx="1415017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857250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chip fabrication and EDA tool were supported by the IC Design Education Center(IDEC), Korea.</a:t>
            </a: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5408189" y="37393442"/>
            <a:ext cx="13088409" cy="1076009"/>
            <a:chOff x="1072593" y="10497153"/>
            <a:chExt cx="13088409" cy="1076009"/>
          </a:xfrm>
        </p:grpSpPr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Reference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15371590" y="38598415"/>
            <a:ext cx="1415017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857250" algn="just" defTabSz="3507730" latinLnBrk="1">
              <a:buFont typeface="Arial" panose="020B0604020202020204" pitchFamily="34" charset="0"/>
              <a:buChar char="•"/>
              <a:defRPr/>
            </a:pP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ko-KR" sz="37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Razavi</a:t>
            </a: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“The Design Of Broadband I/O Circuits [The Analog Mind],” </a:t>
            </a:r>
            <a:r>
              <a:rPr lang="en-US" altLang="ko-KR" sz="37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Solid-State Circuits Magazine</a:t>
            </a:r>
            <a:r>
              <a:rPr lang="en-US" altLang="ko-KR" sz="3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vol. 13, no. 2. Institute of Electrical and Electronics Engineers (IEEE), pp. 6–15, 2021.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1C4BAA2-0B06-41F7-9E3C-527524AF61E3}"/>
              </a:ext>
            </a:extLst>
          </p:cNvPr>
          <p:cNvSpPr txBox="1"/>
          <p:nvPr/>
        </p:nvSpPr>
        <p:spPr>
          <a:xfrm>
            <a:off x="996778" y="9893680"/>
            <a:ext cx="272021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ESD(Electrostatic Discharge): Electrostatic stress that can be fatal to CMOS IC chips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ESD device’s parasitic capacitance will cause the signal loss at gigahertz bands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l-GR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ko-K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diode I/O circuit, Bessel-like filter I/O circuit was designed in Samsung CMOS 28 nm FDSOI technology </a:t>
            </a:r>
            <a:endParaRPr lang="ko-KR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2199B414-8AB9-4AC2-8C51-B17ED544F957}"/>
              </a:ext>
            </a:extLst>
          </p:cNvPr>
          <p:cNvGrpSpPr/>
          <p:nvPr/>
        </p:nvGrpSpPr>
        <p:grpSpPr>
          <a:xfrm>
            <a:off x="1118431" y="8775383"/>
            <a:ext cx="13088409" cy="1076009"/>
            <a:chOff x="1072593" y="10497153"/>
            <a:chExt cx="13088409" cy="1076009"/>
          </a:xfrm>
        </p:grpSpPr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id="{C9EC225B-4FC5-45DF-BB4B-8BBC1BBE090F}"/>
                </a:ext>
              </a:extLst>
            </p:cNvPr>
            <p:cNvSpPr/>
            <p:nvPr/>
          </p:nvSpPr>
          <p:spPr>
            <a:xfrm>
              <a:off x="1072593" y="11399661"/>
              <a:ext cx="10988616" cy="173501"/>
            </a:xfrm>
            <a:prstGeom prst="rect">
              <a:avLst/>
            </a:prstGeom>
            <a:solidFill>
              <a:srgbClr val="0037A4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제목 1">
              <a:extLst>
                <a:ext uri="{FF2B5EF4-FFF2-40B4-BE49-F238E27FC236}">
                  <a16:creationId xmlns:a16="http://schemas.microsoft.com/office/drawing/2014/main" id="{39CADF13-E76E-4AFE-ACFC-18BE84ED6049}"/>
                </a:ext>
              </a:extLst>
            </p:cNvPr>
            <p:cNvSpPr txBox="1">
              <a:spLocks/>
            </p:cNvSpPr>
            <p:nvPr/>
          </p:nvSpPr>
          <p:spPr>
            <a:xfrm>
              <a:off x="1141313" y="10497153"/>
              <a:ext cx="13019689" cy="1076009"/>
            </a:xfrm>
            <a:prstGeom prst="rect">
              <a:avLst/>
            </a:prstGeom>
          </p:spPr>
          <p:txBody>
            <a:bodyPr vert="horz" lIns="417635" tIns="208818" rIns="417635" bIns="208818" rtlCol="0" anchor="ctr">
              <a:noAutofit/>
            </a:bodyPr>
            <a:lstStyle/>
            <a:p>
              <a:pPr marL="0" marR="0" lvl="0" indent="0" algn="l" defTabSz="4176356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4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Introduction</a:t>
              </a:r>
              <a:endPara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E9581AB7-D0C3-26FD-983B-9705423C13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50" y="16223499"/>
            <a:ext cx="6339180" cy="336467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5535CDA9-332B-E0D8-C876-EC3E10D68E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59" y="16979172"/>
            <a:ext cx="7491215" cy="2229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D52AC7-B2F8-38A1-C2BE-E3C266A47997}"/>
              </a:ext>
            </a:extLst>
          </p:cNvPr>
          <p:cNvSpPr txBox="1"/>
          <p:nvPr/>
        </p:nvSpPr>
        <p:spPr>
          <a:xfrm>
            <a:off x="405616" y="19681585"/>
            <a:ext cx="13428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507730" latinLnBrk="1">
              <a:defRPr/>
            </a:pPr>
            <a:r>
              <a:rPr lang="en-US" altLang="ko-K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(a)                                                                   (b)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283128A-2D72-34C6-E4C8-9ECB6B8D0F9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56" y="24006026"/>
            <a:ext cx="7200000" cy="4677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410A7544-0C11-8F67-644E-FC05AB70A49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65" y="23962800"/>
            <a:ext cx="7351012" cy="472259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FF7F7DB-B484-375C-600C-5F7869D9432A}"/>
              </a:ext>
            </a:extLst>
          </p:cNvPr>
          <p:cNvSpPr txBox="1"/>
          <p:nvPr/>
        </p:nvSpPr>
        <p:spPr>
          <a:xfrm>
            <a:off x="6027517" y="28500622"/>
            <a:ext cx="3908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3507730" latinLnBrk="1">
              <a:defRPr/>
            </a:pPr>
            <a:r>
              <a:rPr lang="en-US" altLang="ko-K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8E2E8A-6E69-DBBD-78A1-88AF7AF04B96}"/>
              </a:ext>
            </a:extLst>
          </p:cNvPr>
          <p:cNvSpPr txBox="1"/>
          <p:nvPr/>
        </p:nvSpPr>
        <p:spPr>
          <a:xfrm>
            <a:off x="6041032" y="33326878"/>
            <a:ext cx="3908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3507730" latinLnBrk="1">
              <a:defRPr/>
            </a:pPr>
            <a:r>
              <a:rPr lang="en-US" altLang="ko-K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EA085B-C737-0313-5782-29E2B7040ACE}"/>
              </a:ext>
            </a:extLst>
          </p:cNvPr>
          <p:cNvSpPr txBox="1"/>
          <p:nvPr/>
        </p:nvSpPr>
        <p:spPr>
          <a:xfrm>
            <a:off x="15762885" y="22954056"/>
            <a:ext cx="13428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507730" latinLnBrk="1">
              <a:defRPr/>
            </a:pPr>
            <a:r>
              <a:rPr lang="en-US" altLang="ko-K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(a)                                                                   (b)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7E2854D-513A-1753-D2CD-41DF6861FDA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6753" y="18280045"/>
            <a:ext cx="7406321" cy="505128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53A1CA43-ED59-E4F9-2D91-45139A63CDB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6386" y="18328193"/>
            <a:ext cx="7255411" cy="49614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표 10">
                <a:extLst>
                  <a:ext uri="{FF2B5EF4-FFF2-40B4-BE49-F238E27FC236}">
                    <a16:creationId xmlns:a16="http://schemas.microsoft.com/office/drawing/2014/main" id="{AF708FA4-C510-F9F6-47EF-61A0A9D4C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0133791"/>
                  </p:ext>
                </p:extLst>
              </p:nvPr>
            </p:nvGraphicFramePr>
            <p:xfrm>
              <a:off x="15169734" y="24621610"/>
              <a:ext cx="14441217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28230">
                      <a:extLst>
                        <a:ext uri="{9D8B030D-6E8A-4147-A177-3AD203B41FA5}">
                          <a16:colId xmlns:a16="http://schemas.microsoft.com/office/drawing/2014/main" val="2013602824"/>
                        </a:ext>
                      </a:extLst>
                    </a:gridCol>
                    <a:gridCol w="2399619">
                      <a:extLst>
                        <a:ext uri="{9D8B030D-6E8A-4147-A177-3AD203B41FA5}">
                          <a16:colId xmlns:a16="http://schemas.microsoft.com/office/drawing/2014/main" val="334616056"/>
                        </a:ext>
                      </a:extLst>
                    </a:gridCol>
                    <a:gridCol w="3358908">
                      <a:extLst>
                        <a:ext uri="{9D8B030D-6E8A-4147-A177-3AD203B41FA5}">
                          <a16:colId xmlns:a16="http://schemas.microsoft.com/office/drawing/2014/main" val="3486773048"/>
                        </a:ext>
                      </a:extLst>
                    </a:gridCol>
                    <a:gridCol w="4454460">
                      <a:extLst>
                        <a:ext uri="{9D8B030D-6E8A-4147-A177-3AD203B41FA5}">
                          <a16:colId xmlns:a16="http://schemas.microsoft.com/office/drawing/2014/main" val="448058683"/>
                        </a:ext>
                      </a:extLst>
                    </a:gridCol>
                  </a:tblGrid>
                  <a:tr h="768173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height </a:t>
                          </a:r>
                        </a:p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(mVpp)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width</a:t>
                          </a:r>
                        </a:p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altLang="ko-KR" sz="30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ps</a:t>
                          </a: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opening</a:t>
                          </a:r>
                        </a:p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(=eye height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3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ko-KR" altLang="en-US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width)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1333854"/>
                      </a:ext>
                    </a:extLst>
                  </a:tr>
                  <a:tr h="46639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T-diode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409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35.54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14.54 pV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3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</m:oMath>
                          </a14:m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sec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624868502"/>
                      </a:ext>
                    </a:extLst>
                  </a:tr>
                  <a:tr h="46639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Bessel-like filter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426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35.71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15.21 pV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3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</m:oMath>
                          </a14:m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sec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7325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표 10">
                <a:extLst>
                  <a:ext uri="{FF2B5EF4-FFF2-40B4-BE49-F238E27FC236}">
                    <a16:creationId xmlns:a16="http://schemas.microsoft.com/office/drawing/2014/main" id="{AF708FA4-C510-F9F6-47EF-61A0A9D4C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0133791"/>
                  </p:ext>
                </p:extLst>
              </p:nvPr>
            </p:nvGraphicFramePr>
            <p:xfrm>
              <a:off x="15169734" y="24621610"/>
              <a:ext cx="14441217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28230">
                      <a:extLst>
                        <a:ext uri="{9D8B030D-6E8A-4147-A177-3AD203B41FA5}">
                          <a16:colId xmlns:a16="http://schemas.microsoft.com/office/drawing/2014/main" val="2013602824"/>
                        </a:ext>
                      </a:extLst>
                    </a:gridCol>
                    <a:gridCol w="2399619">
                      <a:extLst>
                        <a:ext uri="{9D8B030D-6E8A-4147-A177-3AD203B41FA5}">
                          <a16:colId xmlns:a16="http://schemas.microsoft.com/office/drawing/2014/main" val="334616056"/>
                        </a:ext>
                      </a:extLst>
                    </a:gridCol>
                    <a:gridCol w="3358908">
                      <a:extLst>
                        <a:ext uri="{9D8B030D-6E8A-4147-A177-3AD203B41FA5}">
                          <a16:colId xmlns:a16="http://schemas.microsoft.com/office/drawing/2014/main" val="3486773048"/>
                        </a:ext>
                      </a:extLst>
                    </a:gridCol>
                    <a:gridCol w="4454460">
                      <a:extLst>
                        <a:ext uri="{9D8B030D-6E8A-4147-A177-3AD203B41FA5}">
                          <a16:colId xmlns:a16="http://schemas.microsoft.com/office/drawing/2014/main" val="448058683"/>
                        </a:ext>
                      </a:extLst>
                    </a:gridCol>
                  </a:tblGrid>
                  <a:tr h="1005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height </a:t>
                          </a:r>
                        </a:p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(mVpp)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Eye width</a:t>
                          </a:r>
                        </a:p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altLang="ko-KR" sz="3000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ps</a:t>
                          </a: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24213" t="-7273" r="-137" b="-1284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33854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T-diode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409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35.54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1"/>
                          <a:stretch>
                            <a:fillRect l="-224213" t="-194505" r="-137" b="-1329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486850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Bessel-like filter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426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30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35.71</a:t>
                          </a:r>
                          <a:endParaRPr lang="ko-KR" altLang="en-US" sz="3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11"/>
                          <a:stretch>
                            <a:fillRect l="-224213" t="-297778" r="-137" b="-3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73251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그림 11">
            <a:extLst>
              <a:ext uri="{FF2B5EF4-FFF2-40B4-BE49-F238E27FC236}">
                <a16:creationId xmlns:a16="http://schemas.microsoft.com/office/drawing/2014/main" id="{C358728D-4618-30EE-3786-2180F67D46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356906" y="29085397"/>
            <a:ext cx="6907853" cy="433748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D129A80B-8107-E139-01A3-ACCF7AAC37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065179"/>
                  </p:ext>
                </p:extLst>
              </p:nvPr>
            </p:nvGraphicFramePr>
            <p:xfrm>
              <a:off x="679449" y="14268082"/>
              <a:ext cx="7105027" cy="1839258"/>
            </p:xfrm>
            <a:graphic>
              <a:graphicData uri="http://schemas.openxmlformats.org/drawingml/2006/table">
                <a:tbl>
                  <a:tblPr/>
                  <a:tblGrid>
                    <a:gridCol w="2245363">
                      <a:extLst>
                        <a:ext uri="{9D8B030D-6E8A-4147-A177-3AD203B41FA5}">
                          <a16:colId xmlns:a16="http://schemas.microsoft.com/office/drawing/2014/main" val="4243100502"/>
                        </a:ext>
                      </a:extLst>
                    </a:gridCol>
                    <a:gridCol w="1458393">
                      <a:extLst>
                        <a:ext uri="{9D8B030D-6E8A-4147-A177-3AD203B41FA5}">
                          <a16:colId xmlns:a16="http://schemas.microsoft.com/office/drawing/2014/main" val="2202796447"/>
                        </a:ext>
                      </a:extLst>
                    </a:gridCol>
                    <a:gridCol w="1535749">
                      <a:extLst>
                        <a:ext uri="{9D8B030D-6E8A-4147-A177-3AD203B41FA5}">
                          <a16:colId xmlns:a16="http://schemas.microsoft.com/office/drawing/2014/main" val="1604974037"/>
                        </a:ext>
                      </a:extLst>
                    </a:gridCol>
                    <a:gridCol w="1865522">
                      <a:extLst>
                        <a:ext uri="{9D8B030D-6E8A-4147-A177-3AD203B41FA5}">
                          <a16:colId xmlns:a16="http://schemas.microsoft.com/office/drawing/2014/main" val="4287243310"/>
                        </a:ext>
                      </a:extLst>
                    </a:gridCol>
                  </a:tblGrid>
                  <a:tr h="1031851"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L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1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= </a:t>
                          </a:r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L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2</a:t>
                          </a:r>
                        </a:p>
                        <a:p>
                          <a:pPr algn="ctr"/>
                          <a:r>
                            <a:rPr lang="ko-KR" altLang="en-US" sz="3200" b="0" i="0" baseline="-25000" dirty="0">
                              <a:effectLst/>
                              <a:latin typeface="+mj-lt"/>
                              <a:ea typeface="+mn-ea"/>
                            </a:rPr>
                            <a:t>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(pH)</a:t>
                          </a:r>
                          <a:endParaRPr lang="ko-KR" altLang="en-US" sz="3200" b="0" i="0" dirty="0">
                            <a:effectLst/>
                            <a:latin typeface="+mj-lt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C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ESD</a:t>
                          </a:r>
                        </a:p>
                        <a:p>
                          <a:pPr algn="ctr"/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(fF)</a:t>
                          </a:r>
                          <a:endParaRPr lang="ko-KR" sz="3200" b="0" i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k</a:t>
                          </a:r>
                          <a:endParaRPr lang="ko-KR" sz="3200" b="0" i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C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B</a:t>
                          </a:r>
                        </a:p>
                        <a:p>
                          <a:pPr algn="ctr"/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 </a:t>
                          </a:r>
                          <a:r>
                            <a:rPr lang="en-US" altLang="ko-KR" sz="3200" b="0" i="0" baseline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(fF)</a:t>
                          </a:r>
                          <a:endParaRPr lang="ko-KR" sz="3200" b="0" i="0" baseline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36352710"/>
                      </a:ext>
                    </a:extLst>
                  </a:tr>
                  <a:tr h="807407"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220 - 288</a:t>
                          </a:r>
                          <a:endParaRPr lang="ko-KR" altLang="en-US" sz="2800" b="0" i="0" dirty="0">
                            <a:effectLst/>
                            <a:latin typeface="+mj-lt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 300</a:t>
                          </a:r>
                          <a:endParaRPr lang="ko-KR" sz="2800" b="0" i="0" dirty="0">
                            <a:effectLst/>
                            <a:latin typeface="+mj-lt"/>
                            <a:ea typeface="맑은 고딕" panose="020B0503020000020004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0.3 - 0.7</a:t>
                          </a:r>
                          <a:endParaRPr lang="ko-KR" sz="2800" b="0" i="0" dirty="0">
                            <a:effectLst/>
                            <a:latin typeface="+mj-lt"/>
                            <a:ea typeface="맑은 고딕" panose="020B0503020000020004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ko-KR" altLang="ko-KR" sz="24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1+</m:t>
                                    </m:r>
                                    <m:r>
                                      <a:rPr lang="en-US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den>
                                </m:f>
                                <m:f>
                                  <m:fPr>
                                    <m:ctrlPr>
                                      <a:rPr lang="ko-KR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ko-KR" sz="24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ko-KR" sz="2400" b="0" i="0" kern="1200" baseline="-250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ESD</m:t>
                                    </m:r>
                                  </m:num>
                                  <m:den>
                                    <m:r>
                                      <a:rPr lang="en-US" altLang="ko-KR" sz="24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ko-KR" sz="3200" b="0" i="0" dirty="0">
                            <a:effectLst/>
                            <a:latin typeface="+mj-lt"/>
                            <a:ea typeface="맑은 고딕" panose="020B0503020000020004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575152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D129A80B-8107-E139-01A3-ACCF7AAC37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065179"/>
                  </p:ext>
                </p:extLst>
              </p:nvPr>
            </p:nvGraphicFramePr>
            <p:xfrm>
              <a:off x="679449" y="14268082"/>
              <a:ext cx="7105027" cy="1839258"/>
            </p:xfrm>
            <a:graphic>
              <a:graphicData uri="http://schemas.openxmlformats.org/drawingml/2006/table">
                <a:tbl>
                  <a:tblPr/>
                  <a:tblGrid>
                    <a:gridCol w="2245363">
                      <a:extLst>
                        <a:ext uri="{9D8B030D-6E8A-4147-A177-3AD203B41FA5}">
                          <a16:colId xmlns:a16="http://schemas.microsoft.com/office/drawing/2014/main" val="4243100502"/>
                        </a:ext>
                      </a:extLst>
                    </a:gridCol>
                    <a:gridCol w="1458393">
                      <a:extLst>
                        <a:ext uri="{9D8B030D-6E8A-4147-A177-3AD203B41FA5}">
                          <a16:colId xmlns:a16="http://schemas.microsoft.com/office/drawing/2014/main" val="2202796447"/>
                        </a:ext>
                      </a:extLst>
                    </a:gridCol>
                    <a:gridCol w="1535749">
                      <a:extLst>
                        <a:ext uri="{9D8B030D-6E8A-4147-A177-3AD203B41FA5}">
                          <a16:colId xmlns:a16="http://schemas.microsoft.com/office/drawing/2014/main" val="1604974037"/>
                        </a:ext>
                      </a:extLst>
                    </a:gridCol>
                    <a:gridCol w="1865522">
                      <a:extLst>
                        <a:ext uri="{9D8B030D-6E8A-4147-A177-3AD203B41FA5}">
                          <a16:colId xmlns:a16="http://schemas.microsoft.com/office/drawing/2014/main" val="4287243310"/>
                        </a:ext>
                      </a:extLst>
                    </a:gridCol>
                  </a:tblGrid>
                  <a:tr h="1031851"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L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1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= </a:t>
                          </a:r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L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2</a:t>
                          </a:r>
                        </a:p>
                        <a:p>
                          <a:pPr algn="ctr"/>
                          <a:r>
                            <a:rPr lang="ko-KR" altLang="en-US" sz="3200" b="0" i="0" baseline="-25000" dirty="0">
                              <a:effectLst/>
                              <a:latin typeface="+mj-lt"/>
                              <a:ea typeface="+mn-ea"/>
                            </a:rPr>
                            <a:t>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(pH)</a:t>
                          </a:r>
                          <a:endParaRPr lang="ko-KR" altLang="en-US" sz="3200" b="0" i="0" dirty="0">
                            <a:effectLst/>
                            <a:latin typeface="+mj-lt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C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ESD</a:t>
                          </a:r>
                        </a:p>
                        <a:p>
                          <a:pPr algn="ctr"/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 </a:t>
                          </a:r>
                          <a:r>
                            <a:rPr lang="en-US" sz="32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(fF)</a:t>
                          </a:r>
                          <a:endParaRPr lang="ko-KR" sz="3200" b="0" i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k</a:t>
                          </a:r>
                          <a:endParaRPr lang="ko-KR" sz="3200" b="0" i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3200" b="0" i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C</a:t>
                          </a:r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B</a:t>
                          </a:r>
                        </a:p>
                        <a:p>
                          <a:pPr algn="ctr"/>
                          <a:r>
                            <a:rPr lang="en-US" altLang="ko-KR" sz="3200" b="0" i="0" baseline="-2500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 </a:t>
                          </a:r>
                          <a:r>
                            <a:rPr lang="en-US" altLang="ko-KR" sz="3200" b="0" i="0" baseline="0" dirty="0">
                              <a:effectLst/>
                              <a:latin typeface="+mj-lt"/>
                              <a:ea typeface="SimSun" panose="02010600030101010101" pitchFamily="2" charset="-122"/>
                            </a:rPr>
                            <a:t>(fF)</a:t>
                          </a:r>
                          <a:endParaRPr lang="ko-KR" sz="3200" b="0" i="0" baseline="0" dirty="0">
                            <a:effectLst/>
                            <a:latin typeface="+mj-lt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36352710"/>
                      </a:ext>
                    </a:extLst>
                  </a:tr>
                  <a:tr h="807407"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220 - 288</a:t>
                          </a:r>
                          <a:endParaRPr lang="ko-KR" altLang="en-US" sz="2800" b="0" i="0" dirty="0">
                            <a:effectLst/>
                            <a:latin typeface="+mj-lt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 300</a:t>
                          </a:r>
                          <a:endParaRPr lang="ko-KR" sz="2800" b="0" i="0" dirty="0">
                            <a:effectLst/>
                            <a:latin typeface="+mj-lt"/>
                            <a:ea typeface="맑은 고딕" panose="020B0503020000020004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1pPr>
                          <a:lvl2pPr marL="1513743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2pPr>
                          <a:lvl3pPr marL="302748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3pPr>
                          <a:lvl4pPr marL="4541230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4pPr>
                          <a:lvl5pPr marL="605497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5pPr>
                          <a:lvl6pPr marL="7568717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6pPr>
                          <a:lvl7pPr marL="9082461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7pPr>
                          <a:lvl8pPr marL="10596204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8pPr>
                          <a:lvl9pPr marL="12109948" algn="l" defTabSz="3027487" rtl="0" eaLnBrk="1" latinLnBrk="1" hangingPunct="1">
                            <a:defRPr sz="5960" kern="1200">
                              <a:solidFill>
                                <a:schemeClr val="tx1"/>
                              </a:solidFill>
                              <a:latin typeface="Arial"/>
                              <a:ea typeface="맑은 고딕"/>
                            </a:defRPr>
                          </a:lvl9pPr>
                        </a:lstStyle>
                        <a:p>
                          <a:pPr algn="ctr"/>
                          <a:r>
                            <a:rPr lang="en-US" altLang="ko-KR" sz="2800" b="0" i="0" dirty="0">
                              <a:effectLst/>
                              <a:latin typeface="+mj-lt"/>
                              <a:ea typeface="맑은 고딕" panose="020B0503020000020004" pitchFamily="50" charset="-127"/>
                            </a:rPr>
                            <a:t>0.3 - 0.7</a:t>
                          </a:r>
                          <a:endParaRPr lang="ko-KR" sz="2800" b="0" i="0" dirty="0">
                            <a:effectLst/>
                            <a:latin typeface="+mj-lt"/>
                            <a:ea typeface="맑은 고딕" panose="020B0503020000020004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281046" t="-139098" r="-654" b="-37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575152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0" name="표 29">
            <a:extLst>
              <a:ext uri="{FF2B5EF4-FFF2-40B4-BE49-F238E27FC236}">
                <a16:creationId xmlns:a16="http://schemas.microsoft.com/office/drawing/2014/main" id="{BE0007A1-2229-DCDC-59F4-4FCBCBA6D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31892"/>
              </p:ext>
            </p:extLst>
          </p:nvPr>
        </p:nvGraphicFramePr>
        <p:xfrm>
          <a:off x="8104256" y="14253876"/>
          <a:ext cx="6581399" cy="1862472"/>
        </p:xfrm>
        <a:graphic>
          <a:graphicData uri="http://schemas.openxmlformats.org/drawingml/2006/table">
            <a:tbl>
              <a:tblPr/>
              <a:tblGrid>
                <a:gridCol w="1316469">
                  <a:extLst>
                    <a:ext uri="{9D8B030D-6E8A-4147-A177-3AD203B41FA5}">
                      <a16:colId xmlns:a16="http://schemas.microsoft.com/office/drawing/2014/main" val="4243100502"/>
                    </a:ext>
                  </a:extLst>
                </a:gridCol>
                <a:gridCol w="1316469">
                  <a:extLst>
                    <a:ext uri="{9D8B030D-6E8A-4147-A177-3AD203B41FA5}">
                      <a16:colId xmlns:a16="http://schemas.microsoft.com/office/drawing/2014/main" val="3772072557"/>
                    </a:ext>
                  </a:extLst>
                </a:gridCol>
                <a:gridCol w="1323429">
                  <a:extLst>
                    <a:ext uri="{9D8B030D-6E8A-4147-A177-3AD203B41FA5}">
                      <a16:colId xmlns:a16="http://schemas.microsoft.com/office/drawing/2014/main" val="2202796447"/>
                    </a:ext>
                  </a:extLst>
                </a:gridCol>
                <a:gridCol w="1312516">
                  <a:extLst>
                    <a:ext uri="{9D8B030D-6E8A-4147-A177-3AD203B41FA5}">
                      <a16:colId xmlns:a16="http://schemas.microsoft.com/office/drawing/2014/main" val="1604974037"/>
                    </a:ext>
                  </a:extLst>
                </a:gridCol>
                <a:gridCol w="1312516">
                  <a:extLst>
                    <a:ext uri="{9D8B030D-6E8A-4147-A177-3AD203B41FA5}">
                      <a16:colId xmlns:a16="http://schemas.microsoft.com/office/drawing/2014/main" val="2269677877"/>
                    </a:ext>
                  </a:extLst>
                </a:gridCol>
              </a:tblGrid>
              <a:tr h="1080000"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32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L</a:t>
                      </a:r>
                      <a:r>
                        <a:rPr lang="en-US" altLang="ko-KR" sz="3200" b="0" i="0" baseline="-2500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3200" b="0" i="0" baseline="-25000" dirty="0">
                          <a:effectLst/>
                          <a:latin typeface="+mj-lt"/>
                          <a:ea typeface="+mn-ea"/>
                        </a:rPr>
                        <a:t>  </a:t>
                      </a:r>
                      <a:endParaRPr lang="en-US" altLang="ko-KR" sz="3200" b="0" i="0" baseline="-25000" dirty="0">
                        <a:effectLst/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lang="en-US" sz="32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(pH)</a:t>
                      </a:r>
                      <a:endParaRPr lang="ko-KR" altLang="en-US" sz="3200" b="0" i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L</a:t>
                      </a:r>
                      <a:r>
                        <a:rPr lang="en-US" altLang="ko-KR" sz="3200" b="0" i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r>
                        <a:rPr lang="ko-KR" altLang="en-US" sz="3200" b="0" i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3200" b="0" i="0" kern="120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(pH)</a:t>
                      </a:r>
                      <a:endParaRPr lang="ko-KR" altLang="en-US" sz="3200" b="0" i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3200" b="0" i="0" dirty="0">
                          <a:effectLst/>
                          <a:latin typeface="+mj-lt"/>
                          <a:ea typeface="SimSun" panose="02010600030101010101" pitchFamily="2" charset="-122"/>
                        </a:rPr>
                        <a:t>C</a:t>
                      </a:r>
                      <a:r>
                        <a:rPr lang="en-US" altLang="ko-KR" sz="3200" b="0" i="0" baseline="-25000" dirty="0">
                          <a:effectLst/>
                          <a:latin typeface="+mj-lt"/>
                          <a:ea typeface="SimSun" panose="02010600030101010101" pitchFamily="2" charset="-122"/>
                        </a:rPr>
                        <a:t>ESD1</a:t>
                      </a:r>
                    </a:p>
                    <a:p>
                      <a:pPr algn="ctr"/>
                      <a:r>
                        <a:rPr lang="en-US" altLang="ko-KR" sz="3200" b="0" i="0" baseline="-25000" dirty="0">
                          <a:effectLst/>
                          <a:latin typeface="+mj-lt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(fF)</a:t>
                      </a:r>
                      <a:endParaRPr lang="ko-KR" sz="3200" b="0" i="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C</a:t>
                      </a:r>
                      <a:r>
                        <a:rPr lang="en-US" altLang="ko-KR" sz="3200" b="0" i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ESD2 </a:t>
                      </a:r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(fF)</a:t>
                      </a:r>
                      <a:endParaRPr lang="ko-KR" sz="3200" b="0" i="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C</a:t>
                      </a:r>
                      <a:r>
                        <a:rPr lang="en-US" altLang="ko-KR" sz="3200" b="0" i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ESD3 </a:t>
                      </a:r>
                      <a:r>
                        <a:rPr lang="en-US" altLang="ko-KR" sz="3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(fF)</a:t>
                      </a:r>
                      <a:endParaRPr lang="ko-KR" altLang="ko-KR" sz="3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352710"/>
                  </a:ext>
                </a:extLst>
              </a:tr>
              <a:tr h="782472"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28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200</a:t>
                      </a:r>
                      <a:endParaRPr lang="ko-KR" altLang="en-US" sz="2800" b="0" i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2800" b="0" i="0" dirty="0">
                          <a:effectLst/>
                          <a:latin typeface="+mj-lt"/>
                        </a:rPr>
                        <a:t>221</a:t>
                      </a:r>
                      <a:endParaRPr lang="ko-KR" altLang="en-US" sz="2800" b="0" i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sz="28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110</a:t>
                      </a:r>
                      <a:endParaRPr lang="ko-KR" sz="2800" b="0" i="0" dirty="0"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28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80</a:t>
                      </a:r>
                      <a:endParaRPr lang="ko-KR" sz="2800" b="0" i="0" dirty="0"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1pPr>
                      <a:lvl2pPr marL="1513743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2pPr>
                      <a:lvl3pPr marL="302748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3pPr>
                      <a:lvl4pPr marL="4541230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4pPr>
                      <a:lvl5pPr marL="605497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5pPr>
                      <a:lvl6pPr marL="7568717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6pPr>
                      <a:lvl7pPr marL="9082461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7pPr>
                      <a:lvl8pPr marL="10596204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8pPr>
                      <a:lvl9pPr marL="12109948" algn="l" defTabSz="3027487" rtl="0" eaLnBrk="1" latinLnBrk="1" hangingPunct="1">
                        <a:defRPr sz="5960" kern="1200">
                          <a:solidFill>
                            <a:schemeClr val="tx1"/>
                          </a:solidFill>
                          <a:latin typeface="Arial"/>
                          <a:ea typeface="맑은 고딕"/>
                        </a:defRPr>
                      </a:lvl9pPr>
                    </a:lstStyle>
                    <a:p>
                      <a:pPr algn="ctr"/>
                      <a:r>
                        <a:rPr lang="en-US" altLang="ko-KR" sz="2800" b="0" i="0" dirty="0"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751524"/>
                  </a:ext>
                </a:extLst>
              </a:tr>
            </a:tbl>
          </a:graphicData>
        </a:graphic>
      </p:graphicFrame>
      <p:pic>
        <p:nvPicPr>
          <p:cNvPr id="33" name="그림 32">
            <a:extLst>
              <a:ext uri="{FF2B5EF4-FFF2-40B4-BE49-F238E27FC236}">
                <a16:creationId xmlns:a16="http://schemas.microsoft.com/office/drawing/2014/main" id="{592047B4-82C7-BDF1-8800-7CB9C7AAB54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960589" y="895142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4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6051</TotalTime>
  <Words>585</Words>
  <Application>Microsoft Office PowerPoint</Application>
  <PresentationFormat>사용자 지정</PresentationFormat>
  <Paragraphs>141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Cambria Math</vt:lpstr>
      <vt:lpstr>Times New Roman</vt:lpstr>
      <vt:lpstr>Office 테마</vt:lpstr>
      <vt:lpstr>디자인 사용자 지정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영지</dc:creator>
  <cp:lastModifiedBy>박건희</cp:lastModifiedBy>
  <cp:revision>119</cp:revision>
  <dcterms:created xsi:type="dcterms:W3CDTF">2019-05-23T01:50:43Z</dcterms:created>
  <dcterms:modified xsi:type="dcterms:W3CDTF">2024-06-18T08:33:46Z</dcterms:modified>
</cp:coreProperties>
</file>