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7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7" autoAdjust="0"/>
    <p:restoredTop sz="94660"/>
  </p:normalViewPr>
  <p:slideViewPr>
    <p:cSldViewPr snapToGrid="0">
      <p:cViewPr>
        <p:scale>
          <a:sx n="25" d="100"/>
          <a:sy n="25" d="100"/>
        </p:scale>
        <p:origin x="2802" y="-17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A3B-7A68-409E-AE0A-1C5C94DA30B8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95F-9F4B-4FB8-BE1B-2364C684CA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403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A3B-7A68-409E-AE0A-1C5C94DA30B8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95F-9F4B-4FB8-BE1B-2364C684CA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2180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A3B-7A68-409E-AE0A-1C5C94DA30B8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95F-9F4B-4FB8-BE1B-2364C684CA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7472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911ED19-0AFB-4D3B-A61B-A1BE988F7D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4600" y="7005638"/>
            <a:ext cx="22706013" cy="149018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D503737-0B0D-4111-9ED3-4DDCB07899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4600" y="22482175"/>
            <a:ext cx="22706013" cy="10334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C50269E-D5A6-42EA-9569-756B753FF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60FE-C7B7-4266-BCB6-96A31C18DB18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EDCD4D6-4B21-4D9A-A8AF-433EE7183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6544B63-ACF6-4097-9665-C23086E7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A647-EFC2-4F26-9D30-51BA8FE7F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4456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AA02585-C8B6-4DD9-AC4F-830FB4EA6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88398F7-BACD-4A58-88B7-2227CC9E5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990C185-64C0-418A-BCFC-7DEDCD6BB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60FE-C7B7-4266-BCB6-96A31C18DB18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F58D56E-D4F7-47E8-A19A-9BC39D707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E00B9A9-1E97-4DBF-AD98-0701406FD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A647-EFC2-4F26-9D30-51BA8FE7F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15207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B96584A-13A0-4D13-A06E-72D382E13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338" y="10671175"/>
            <a:ext cx="26112787" cy="178054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3B2D6BE-D481-47FD-B36D-B5A232565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5338" y="28644850"/>
            <a:ext cx="26112787" cy="93630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3983201-2E3C-4AA7-89F7-9FA66B1EF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60FE-C7B7-4266-BCB6-96A31C18DB18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D75CDE1-51D2-4413-A784-7E579C68F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00ACC09-BE24-44EC-9378-16E5346FD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A647-EFC2-4F26-9D30-51BA8FE7F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0644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E55F4B6-8C40-47DF-8091-00FF0A764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070F416-4B66-4EF3-9A16-700BFDAECB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81213" y="11395075"/>
            <a:ext cx="12979400" cy="2715736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AE53372-6B35-4546-BBDC-C67734A90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213013" y="11395075"/>
            <a:ext cx="12980987" cy="2715736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1E6D597-DA6F-44E8-89A5-BC7D3AC5A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60FE-C7B7-4266-BCB6-96A31C18DB18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897F6CB-778B-4FA6-9F70-229EA4F5E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B2C016-57AB-418A-A772-C9EC6BCFE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A647-EFC2-4F26-9D30-51BA8FE7F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5685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AFC194-E94F-4959-90B0-4945E5362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975" y="2279650"/>
            <a:ext cx="26111200" cy="82724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A06E831-4128-47A3-86F5-7A5843964A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5975" y="10493375"/>
            <a:ext cx="12807950" cy="5141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C4007DE-8C99-4807-B05A-3ABF9CE741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85975" y="15635288"/>
            <a:ext cx="12807950" cy="2299652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184C7CD-EC2E-402F-8B3F-1538D0C528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5327313" y="10493375"/>
            <a:ext cx="12869862" cy="5141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DCA60DE-CF42-47AF-9FA8-8E11C93AFC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327313" y="15635288"/>
            <a:ext cx="12869862" cy="2299652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17D2D1A6-A866-4D55-B0E1-5418A6953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60FE-C7B7-4266-BCB6-96A31C18DB18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80AF8D5-C67F-4ABC-9194-19AD74664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EC6606EA-FC00-4D19-834A-942CA98A0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A647-EFC2-4F26-9D30-51BA8FE7F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4409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52651E-74BB-484C-A330-FB3AB1427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61CCF4C-62C7-40E7-A30A-0939D6659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60FE-C7B7-4266-BCB6-96A31C18DB18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D50D5BA-D25D-4C35-AA47-FA3FC2487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C51F752-3D28-4D1A-B27E-79A141D9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A647-EFC2-4F26-9D30-51BA8FE7F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8993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5AB8C19-A9CA-439C-82EA-071E9B6F1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60FE-C7B7-4266-BCB6-96A31C18DB18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A71029A3-E360-47BA-BC21-0DF654044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60F7F38-BF87-4D51-8D19-90709932C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A647-EFC2-4F26-9D30-51BA8FE7F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4166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E361E73-5DD4-495D-BF46-47336D724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975" y="2854325"/>
            <a:ext cx="9764713" cy="998696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9940711-59C8-4004-9944-47225498A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71450" y="6162675"/>
            <a:ext cx="15325725" cy="304180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AE9F907-2618-4720-B502-5B380B004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5975" y="12841288"/>
            <a:ext cx="9764713" cy="237902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1C11D1B-BDC5-4251-A76F-E2E5448E8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60FE-C7B7-4266-BCB6-96A31C18DB18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5AC551B-BA06-4FF3-95B3-A5F40C609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9BC3978-E5D9-4746-96E3-35F4A90B4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A647-EFC2-4F26-9D30-51BA8FE7F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7783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A3B-7A68-409E-AE0A-1C5C94DA30B8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95F-9F4B-4FB8-BE1B-2364C684CA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18802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56E52AD-4BA5-4C47-B72E-D2C4196EE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975" y="2854325"/>
            <a:ext cx="9764713" cy="998696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04A557B7-1D5E-473A-A029-ADDCDCC6CD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2871450" y="6162675"/>
            <a:ext cx="15325725" cy="30418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49618EC-29DB-4EC6-914A-0647CD004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5975" y="12841288"/>
            <a:ext cx="9764713" cy="237902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F7CCCD2-0064-45A8-9912-54A7AAEFC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60FE-C7B7-4266-BCB6-96A31C18DB18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CB8BCB7-D0BD-43FC-8302-C38583216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A6A76C7-8EFB-44DA-AC95-C40EC6B7B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A647-EFC2-4F26-9D30-51BA8FE7F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02657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A707432-7454-4EAF-9DA3-BCAFB6BD9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2ACC47F-D891-419C-AF80-9019F38097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41C0E0D-D233-40F1-A0A0-352CD7B13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60FE-C7B7-4266-BCB6-96A31C18DB18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4980D44-CE83-4FC8-9D81-EFB01AC22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FA7A8DB-FEA6-4F44-B680-572DEBC7F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A647-EFC2-4F26-9D30-51BA8FE7F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1763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602FC46-D0B7-4D80-BB34-215503495E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1666200" y="2279650"/>
            <a:ext cx="6527800" cy="3627278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05905FB-2068-403A-A6AD-817102488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81213" y="2279650"/>
            <a:ext cx="19432587" cy="3627278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258EAC6-5EE6-4FE4-A574-9D82E5B9F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60FE-C7B7-4266-BCB6-96A31C18DB18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12CC18C-6E81-4D0B-9A5F-0741B72AC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D421F1A-8C8F-476C-A27D-B98F972C5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A647-EFC2-4F26-9D30-51BA8FE7F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25953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E873F63-30D8-4908-B1B0-0BC1A46E1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D5233350-BE32-45AC-8763-C12EB16FF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60FE-C7B7-4266-BCB6-96A31C18DB18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E689161-B8EE-450E-86A1-A3BE27772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EEEC98B-8DC5-4759-87CF-227F88C15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A647-EFC2-4F26-9D30-51BA8FE7F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250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A3B-7A68-409E-AE0A-1C5C94DA30B8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95F-9F4B-4FB8-BE1B-2364C684CA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5871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A3B-7A68-409E-AE0A-1C5C94DA30B8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95F-9F4B-4FB8-BE1B-2364C684CA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6346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A3B-7A68-409E-AE0A-1C5C94DA30B8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95F-9F4B-4FB8-BE1B-2364C684CA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1545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A3B-7A68-409E-AE0A-1C5C94DA30B8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95F-9F4B-4FB8-BE1B-2364C684CA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4118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A3B-7A68-409E-AE0A-1C5C94DA30B8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95F-9F4B-4FB8-BE1B-2364C684CA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1369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A3B-7A68-409E-AE0A-1C5C94DA30B8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95F-9F4B-4FB8-BE1B-2364C684CA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1704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A3B-7A68-409E-AE0A-1C5C94DA30B8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95F-9F4B-4FB8-BE1B-2364C684CA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5554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65A3B-7A68-409E-AE0A-1C5C94DA30B8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FC95F-9F4B-4FB8-BE1B-2364C684CA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0378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0206CC58-7FE5-4DA9-A4B9-DBA103136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1213" y="2279650"/>
            <a:ext cx="26112787" cy="8272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0E42740-7859-40CB-9B0E-73127D8E4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1213" y="11395075"/>
            <a:ext cx="26112787" cy="2715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31EAB75-E5D5-4004-B83F-47390B81F4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81213" y="39673213"/>
            <a:ext cx="6811962" cy="2278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060FE-C7B7-4266-BCB6-96A31C18DB18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3DA9EE-DD15-49C4-8261-FC0A951E89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028238" y="39673213"/>
            <a:ext cx="10218737" cy="2278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152CA66-D44E-4258-B0AE-BD8081C96F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382038" y="39673213"/>
            <a:ext cx="6811962" cy="2278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5A647-EFC2-4F26-9D30-51BA8FE7F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4162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11" Type="http://schemas.openxmlformats.org/officeDocument/2006/relationships/image" Target="../media/image8.png"/><Relationship Id="rId5" Type="http://schemas.openxmlformats.org/officeDocument/2006/relationships/image" Target="../media/image2.emf"/><Relationship Id="rId10" Type="http://schemas.openxmlformats.org/officeDocument/2006/relationships/image" Target="../media/image7.emf"/><Relationship Id="rId4" Type="http://schemas.openxmlformats.org/officeDocument/2006/relationships/image" Target="../media/image3.png"/><Relationship Id="rId9" Type="http://schemas.openxmlformats.org/officeDocument/2006/relationships/image" Target="../media/image6.emf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275211" cy="42798610"/>
          </a:xfrm>
          <a:prstGeom prst="rect">
            <a:avLst/>
          </a:prstGeom>
        </p:spPr>
      </p:pic>
      <p:sp>
        <p:nvSpPr>
          <p:cNvPr id="18" name="모서리가 둥근 직사각형 17"/>
          <p:cNvSpPr/>
          <p:nvPr/>
        </p:nvSpPr>
        <p:spPr>
          <a:xfrm>
            <a:off x="376811" y="6286762"/>
            <a:ext cx="29520000" cy="2184307"/>
          </a:xfrm>
          <a:prstGeom prst="roundRect">
            <a:avLst/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 altLang="ko-K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ko-K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Kunhee Park, </a:t>
            </a:r>
            <a:r>
              <a:rPr lang="en-US" altLang="ko-K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Jihyeon</a:t>
            </a:r>
            <a:r>
              <a:rPr lang="en-US" altLang="ko-K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Lee, </a:t>
            </a:r>
            <a:r>
              <a:rPr lang="en-US" altLang="ko-K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Hyungeun</a:t>
            </a:r>
            <a:r>
              <a:rPr lang="en-US" altLang="ko-K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Kim and </a:t>
            </a:r>
            <a:r>
              <a:rPr lang="en-US" altLang="ko-K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Jinho</a:t>
            </a:r>
            <a:r>
              <a:rPr lang="en-US" altLang="ko-K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Jeong</a:t>
            </a:r>
          </a:p>
          <a:p>
            <a:pPr algn="ctr"/>
            <a:r>
              <a:rPr lang="en-US" altLang="ko-K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Department of Electronic Engineering, Sogang University</a:t>
            </a:r>
          </a:p>
          <a:p>
            <a:pPr algn="ctr"/>
            <a:r>
              <a:rPr lang="en-US" altLang="ko-K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 : when1280@naver.com, dlwlgus961@naver.com, lcksasin9@sogang.ac.kr, jjeong@sogang.ac.kr </a:t>
            </a:r>
          </a:p>
          <a:p>
            <a:pPr algn="ctr"/>
            <a:endParaRPr lang="ko-KR" altLang="ko-K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377604" y="12264314"/>
            <a:ext cx="29520000" cy="28730826"/>
          </a:xfrm>
          <a:prstGeom prst="roundRect">
            <a:avLst>
              <a:gd name="adj" fmla="val 6284"/>
            </a:avLst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  <p:txBody>
          <a:bodyPr numCol="2" spcCol="360000" rtlCol="0" anchor="t" anchorCtr="0"/>
          <a:lstStyle/>
          <a:p>
            <a:pPr marL="0" marR="0" lvl="0" indent="0" defTabSz="350773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3800" b="1" kern="0" dirty="0">
              <a:ln w="28575">
                <a:noFill/>
                <a:prstDash val="dash"/>
              </a:ln>
              <a:solidFill>
                <a:prstClr val="black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marR="0" lvl="0" indent="0" defTabSz="350773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3800" b="1" i="0" u="none" strike="noStrike" kern="0" cap="none" spc="0" normalizeH="0" baseline="0" noProof="0" dirty="0">
              <a:ln w="28575">
                <a:noFill/>
                <a:prstDash val="dash"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marR="0" lvl="0" indent="0" defTabSz="350773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3800" b="0" i="0" u="none" strike="noStrike" kern="0" cap="none" spc="0" normalizeH="0" baseline="0" noProof="0" dirty="0">
              <a:ln w="28575">
                <a:noFill/>
                <a:prstDash val="dash"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marR="0" lvl="0" indent="0" defTabSz="350773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3800" kern="0" dirty="0">
              <a:ln w="28575">
                <a:noFill/>
                <a:prstDash val="dash"/>
              </a:ln>
              <a:solidFill>
                <a:prstClr val="black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marR="0" lvl="0" indent="0" defTabSz="350773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3800" kern="0" dirty="0">
              <a:ln w="28575">
                <a:noFill/>
                <a:prstDash val="dash"/>
              </a:ln>
              <a:solidFill>
                <a:prstClr val="black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lvl="0" algn="ctr" defTabSz="3507730" latinLnBrk="1">
              <a:defRPr/>
            </a:pPr>
            <a:endParaRPr kumimoji="0" lang="en-US" altLang="ko-KR" sz="3800" b="0" i="0" u="none" strike="noStrike" kern="0" cap="none" spc="0" normalizeH="0" baseline="0" noProof="0" dirty="0">
              <a:ln w="28575">
                <a:noFill/>
                <a:prstDash val="dash"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lvl="0" algn="ctr" defTabSz="3507730" latinLnBrk="1">
              <a:defRPr/>
            </a:pPr>
            <a:endParaRPr kumimoji="0" lang="en-US" altLang="ko-KR" sz="3800" b="0" i="0" u="none" strike="noStrike" kern="0" cap="none" spc="0" normalizeH="0" baseline="0" noProof="0" dirty="0">
              <a:ln w="28575">
                <a:noFill/>
                <a:prstDash val="dash"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lvl="0" algn="ctr" defTabSz="3507730" latinLnBrk="1">
              <a:defRPr/>
            </a:pPr>
            <a:endParaRPr lang="en-US" altLang="ko-KR" sz="3800" kern="0" dirty="0">
              <a:ln w="28575">
                <a:noFill/>
                <a:prstDash val="dash"/>
              </a:ln>
              <a:solidFill>
                <a:prstClr val="black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lvl="0" algn="ctr" defTabSz="3507730" latinLnBrk="1">
              <a:defRPr/>
            </a:pPr>
            <a:endParaRPr kumimoji="0" lang="en-US" altLang="ko-KR" sz="3800" b="0" i="0" u="none" strike="noStrike" kern="0" cap="none" spc="0" normalizeH="0" baseline="0" noProof="0" dirty="0">
              <a:ln w="28575">
                <a:noFill/>
                <a:prstDash val="dash"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lvl="0" algn="ctr" defTabSz="3507730" latinLnBrk="1">
              <a:defRPr/>
            </a:pPr>
            <a:endParaRPr lang="en-US" altLang="ko-KR" sz="3800" kern="0" dirty="0">
              <a:ln w="28575">
                <a:noFill/>
                <a:prstDash val="dash"/>
              </a:ln>
              <a:solidFill>
                <a:prstClr val="black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lvl="0" algn="ctr" defTabSz="3507730" latinLnBrk="1">
              <a:defRPr/>
            </a:pPr>
            <a:endParaRPr kumimoji="0" lang="en-US" altLang="ko-KR" sz="3800" b="0" i="0" u="none" strike="noStrike" kern="0" cap="none" spc="0" normalizeH="0" baseline="0" noProof="0" dirty="0">
              <a:ln w="28575">
                <a:noFill/>
                <a:prstDash val="dash"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lvl="0" algn="ctr" defTabSz="3507730" latinLnBrk="1">
              <a:defRPr/>
            </a:pPr>
            <a:endParaRPr lang="en-US" altLang="ko-KR" sz="3800" kern="0" dirty="0">
              <a:ln w="28575">
                <a:noFill/>
                <a:prstDash val="dash"/>
              </a:ln>
              <a:solidFill>
                <a:prstClr val="black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lvl="0" algn="ctr" defTabSz="3507730" latinLnBrk="1">
              <a:defRPr/>
            </a:pPr>
            <a:endParaRPr kumimoji="0" lang="en-US" altLang="ko-KR" sz="3800" b="0" i="0" u="none" strike="noStrike" kern="0" cap="none" spc="0" normalizeH="0" baseline="0" noProof="0" dirty="0">
              <a:ln w="28575">
                <a:noFill/>
                <a:prstDash val="dash"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lvl="0" algn="ctr" defTabSz="3507730" latinLnBrk="1">
              <a:defRPr/>
            </a:pPr>
            <a:endParaRPr lang="en-US" altLang="ko-KR" sz="3800" kern="0" dirty="0">
              <a:ln w="28575">
                <a:noFill/>
                <a:prstDash val="dash"/>
              </a:ln>
              <a:solidFill>
                <a:prstClr val="black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lvl="0" algn="ctr" defTabSz="3507730" latinLnBrk="1">
              <a:defRPr/>
            </a:pPr>
            <a:endParaRPr kumimoji="0" lang="en-US" altLang="ko-KR" sz="3800" b="0" i="0" u="none" strike="noStrike" kern="0" cap="none" spc="0" normalizeH="0" baseline="0" noProof="0" dirty="0">
              <a:ln w="28575">
                <a:noFill/>
                <a:prstDash val="dash"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lvl="0" algn="ctr" defTabSz="3507730" latinLnBrk="1">
              <a:defRPr/>
            </a:pPr>
            <a:endParaRPr kumimoji="0" lang="en-US" altLang="ko-KR" sz="3800" b="0" i="0" u="none" strike="noStrike" kern="0" cap="none" spc="0" normalizeH="0" baseline="0" noProof="0" dirty="0">
              <a:ln w="28575">
                <a:noFill/>
                <a:prstDash val="dash"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lvl="0" algn="ctr" defTabSz="3507730" latinLnBrk="1">
              <a:defRPr/>
            </a:pPr>
            <a:endParaRPr kumimoji="0" lang="en-US" altLang="ko-KR" sz="3800" b="0" i="0" u="none" strike="noStrike" kern="0" cap="none" spc="0" normalizeH="0" baseline="0" noProof="0" dirty="0">
              <a:ln w="28575">
                <a:noFill/>
                <a:prstDash val="dash"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857250" indent="-857250" defTabSz="3507730" latinLnBrk="1">
              <a:buFont typeface="Arial" panose="020B0604020202020204" pitchFamily="34" charset="0"/>
              <a:buChar char="•"/>
              <a:defRPr/>
            </a:pPr>
            <a:endParaRPr lang="en-US" altLang="ko-K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3507730" latinLnBrk="1">
              <a:defRPr/>
            </a:pPr>
            <a:endParaRPr lang="en-US" altLang="ko-KR" sz="3800" dirty="0"/>
          </a:p>
          <a:p>
            <a:pPr lvl="0" defTabSz="3507730" latinLnBrk="1">
              <a:defRPr/>
            </a:pPr>
            <a:endParaRPr lang="en-US" altLang="ko-K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3507730" latinLnBrk="1">
              <a:defRPr/>
            </a:pPr>
            <a:endParaRPr lang="en-US" altLang="ko-K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3507730" latinLnBrk="1">
              <a:defRPr/>
            </a:pPr>
            <a:endParaRPr lang="en-US" altLang="ko-K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3507730" latinLnBrk="1">
              <a:defRPr/>
            </a:pPr>
            <a:endParaRPr lang="en-US" altLang="ko-K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3507730" latinLnBrk="1">
              <a:defRPr/>
            </a:pPr>
            <a:endParaRPr lang="en-US" altLang="ko-K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3507730" latinLnBrk="1">
              <a:defRPr/>
            </a:pPr>
            <a:endParaRPr lang="en-US" altLang="ko-K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3507730" latinLnBrk="1">
              <a:defRPr/>
            </a:pPr>
            <a:endParaRPr lang="en-US" altLang="ko-K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3507730" latinLnBrk="1">
              <a:defRPr/>
            </a:pPr>
            <a:endParaRPr lang="en-US" altLang="ko-K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3507730" latinLnBrk="1">
              <a:defRPr/>
            </a:pPr>
            <a:endParaRPr lang="en-US" altLang="ko-K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3507730" latinLnBrk="1">
              <a:defRPr/>
            </a:pPr>
            <a:endParaRPr lang="en-US" altLang="ko-K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3507730" latinLnBrk="1">
              <a:defRPr/>
            </a:pPr>
            <a:endParaRPr lang="en-US" altLang="ko-K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3507730" latinLnBrk="1">
              <a:defRPr/>
            </a:pPr>
            <a:endParaRPr lang="en-US" altLang="ko-K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3507730" latinLnBrk="1">
              <a:defRPr/>
            </a:pPr>
            <a:endParaRPr lang="en-US" altLang="ko-K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3507730" latinLnBrk="1">
              <a:defRPr/>
            </a:pPr>
            <a:endParaRPr lang="en-US" altLang="ko-K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3507730" latinLnBrk="1">
              <a:defRPr/>
            </a:pPr>
            <a:endParaRPr lang="en-US" altLang="ko-K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3507730" latinLnBrk="1">
              <a:defRPr/>
            </a:pPr>
            <a:endParaRPr lang="en-US" altLang="ko-KR" sz="3800" dirty="0"/>
          </a:p>
          <a:p>
            <a:pPr lvl="0" algn="ctr" defTabSz="3507730" latinLnBrk="1">
              <a:defRPr/>
            </a:pPr>
            <a:endParaRPr lang="en-US" altLang="ko-KR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3507730" latinLnBrk="1">
              <a:defRPr/>
            </a:pPr>
            <a:endParaRPr lang="en-US" altLang="ko-K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3507730" latinLnBrk="1">
              <a:defRPr/>
            </a:pPr>
            <a:endParaRPr lang="en-US" altLang="ko-K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3507730" latinLnBrk="1">
              <a:defRPr/>
            </a:pPr>
            <a:endParaRPr lang="en-US" altLang="ko-K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3507730" latinLnBrk="1">
              <a:defRPr/>
            </a:pPr>
            <a:endParaRPr lang="en-US" altLang="ko-K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3507730" latinLnBrk="1">
              <a:defRPr/>
            </a:pPr>
            <a:endParaRPr lang="en-US" altLang="ko-K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3507730" latinLnBrk="1">
              <a:defRPr/>
            </a:pPr>
            <a:endParaRPr lang="en-US" altLang="ko-K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3507730" latinLnBrk="1">
              <a:defRPr/>
            </a:pPr>
            <a:endParaRPr lang="en-US" altLang="ko-K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3507730" latinLnBrk="1">
              <a:defRPr/>
            </a:pPr>
            <a:endParaRPr lang="en-US" altLang="ko-K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3507730" latinLnBrk="1">
              <a:defRPr/>
            </a:pPr>
            <a:endParaRPr lang="en-US" altLang="ko-K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3507730" latinLnBrk="1">
              <a:defRPr/>
            </a:pPr>
            <a:endParaRPr lang="en-US" altLang="ko-K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3507730" latinLnBrk="1">
              <a:defRPr/>
            </a:pPr>
            <a:endParaRPr lang="en-US" altLang="ko-K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 defTabSz="3507730" latinLnBrk="1">
              <a:buFont typeface="Arial" panose="020B0604020202020204" pitchFamily="34" charset="0"/>
              <a:buChar char="•"/>
              <a:defRPr/>
            </a:pPr>
            <a:endParaRPr lang="en-US" altLang="ko-K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marR="0" lvl="0" indent="-857250" defTabSz="350773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altLang="ko-KR" sz="3800" kern="0" dirty="0">
              <a:ln w="28575">
                <a:noFill/>
                <a:prstDash val="dash"/>
              </a:ln>
              <a:solidFill>
                <a:prstClr val="black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857250" marR="0" lvl="0" indent="-857250" defTabSz="350773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3800" b="0" i="0" u="none" strike="noStrike" kern="0" cap="none" spc="0" normalizeH="0" baseline="0" noProof="0" dirty="0">
              <a:ln w="28575">
                <a:noFill/>
                <a:prstDash val="dash"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857250" marR="0" lvl="0" indent="-857250" defTabSz="350773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altLang="ko-KR" sz="3800" kern="0" dirty="0">
              <a:ln w="28575">
                <a:noFill/>
                <a:prstDash val="dash"/>
              </a:ln>
              <a:solidFill>
                <a:prstClr val="black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857250" marR="0" lvl="0" indent="-857250" defTabSz="350773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3800" b="0" i="0" u="none" strike="noStrike" kern="0" cap="none" spc="0" normalizeH="0" baseline="0" noProof="0" dirty="0">
              <a:ln w="28575">
                <a:noFill/>
                <a:prstDash val="dash"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857250" marR="0" lvl="0" indent="-857250" defTabSz="350773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altLang="ko-KR" sz="3800" kern="0" dirty="0">
              <a:ln w="28575">
                <a:noFill/>
                <a:prstDash val="dash"/>
              </a:ln>
              <a:solidFill>
                <a:prstClr val="black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857250" marR="0" lvl="0" indent="-857250" defTabSz="350773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3800" b="0" i="0" u="none" strike="noStrike" kern="0" cap="none" spc="0" normalizeH="0" baseline="0" noProof="0" dirty="0">
              <a:ln w="28575">
                <a:noFill/>
                <a:prstDash val="dash"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857250" marR="0" lvl="0" indent="-857250" defTabSz="350773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altLang="ko-KR" sz="3800" kern="0" dirty="0">
              <a:ln w="28575">
                <a:noFill/>
                <a:prstDash val="dash"/>
              </a:ln>
              <a:solidFill>
                <a:prstClr val="black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857250" marR="0" lvl="0" indent="-857250" defTabSz="350773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3800" b="0" i="0" u="none" strike="noStrike" kern="0" cap="none" spc="0" normalizeH="0" baseline="0" noProof="0" dirty="0">
              <a:ln w="28575">
                <a:noFill/>
                <a:prstDash val="dash"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2199B414-8AB9-4AC2-8C51-B17ED544F957}"/>
              </a:ext>
            </a:extLst>
          </p:cNvPr>
          <p:cNvGrpSpPr/>
          <p:nvPr/>
        </p:nvGrpSpPr>
        <p:grpSpPr>
          <a:xfrm>
            <a:off x="1118431" y="12348243"/>
            <a:ext cx="13088409" cy="1076009"/>
            <a:chOff x="1072593" y="10497153"/>
            <a:chExt cx="13088409" cy="1076009"/>
          </a:xfrm>
        </p:grpSpPr>
        <p:sp>
          <p:nvSpPr>
            <p:cNvPr id="27" name="직사각형 26">
              <a:extLst>
                <a:ext uri="{FF2B5EF4-FFF2-40B4-BE49-F238E27FC236}">
                  <a16:creationId xmlns:a16="http://schemas.microsoft.com/office/drawing/2014/main" id="{C9EC225B-4FC5-45DF-BB4B-8BBC1BBE090F}"/>
                </a:ext>
              </a:extLst>
            </p:cNvPr>
            <p:cNvSpPr/>
            <p:nvPr/>
          </p:nvSpPr>
          <p:spPr>
            <a:xfrm>
              <a:off x="1072593" y="11399661"/>
              <a:ext cx="10988616" cy="173501"/>
            </a:xfrm>
            <a:prstGeom prst="rect">
              <a:avLst/>
            </a:prstGeom>
            <a:solidFill>
              <a:srgbClr val="0037A4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제목 1">
              <a:extLst>
                <a:ext uri="{FF2B5EF4-FFF2-40B4-BE49-F238E27FC236}">
                  <a16:creationId xmlns:a16="http://schemas.microsoft.com/office/drawing/2014/main" id="{39CADF13-E76E-4AFE-ACFC-18BE84ED6049}"/>
                </a:ext>
              </a:extLst>
            </p:cNvPr>
            <p:cNvSpPr txBox="1">
              <a:spLocks/>
            </p:cNvSpPr>
            <p:nvPr/>
          </p:nvSpPr>
          <p:spPr>
            <a:xfrm>
              <a:off x="1141313" y="10497153"/>
              <a:ext cx="13019689" cy="1076009"/>
            </a:xfrm>
            <a:prstGeom prst="rect">
              <a:avLst/>
            </a:prstGeom>
          </p:spPr>
          <p:txBody>
            <a:bodyPr vert="horz" lIns="417635" tIns="208818" rIns="417635" bIns="208818" rtlCol="0" anchor="ctr">
              <a:noAutofit/>
            </a:bodyPr>
            <a:lstStyle/>
            <a:p>
              <a:pPr marL="0" marR="0" lvl="0" indent="0" algn="l" defTabSz="4176356" rtl="0" eaLnBrk="1" fontAlgn="auto" latinLnBrk="1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4400" b="1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ESD I/O design</a:t>
              </a:r>
              <a:endParaRPr kumimoji="0" lang="ko-KR" alt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모서리가 둥근 직사각형 18"/>
          <p:cNvSpPr/>
          <p:nvPr/>
        </p:nvSpPr>
        <p:spPr>
          <a:xfrm>
            <a:off x="377604" y="8843424"/>
            <a:ext cx="29520000" cy="3038910"/>
          </a:xfrm>
          <a:prstGeom prst="roundRect">
            <a:avLst/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endParaRPr lang="en-US" altLang="ko-K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모서리가 둥근 직사각형 12">
            <a:extLst>
              <a:ext uri="{FF2B5EF4-FFF2-40B4-BE49-F238E27FC236}">
                <a16:creationId xmlns:a16="http://schemas.microsoft.com/office/drawing/2014/main" id="{46EB9282-864D-4660-8C35-789D15312A36}"/>
              </a:ext>
            </a:extLst>
          </p:cNvPr>
          <p:cNvSpPr/>
          <p:nvPr/>
        </p:nvSpPr>
        <p:spPr>
          <a:xfrm>
            <a:off x="679450" y="3143973"/>
            <a:ext cx="28914724" cy="3276600"/>
          </a:xfrm>
          <a:prstGeom prst="roundRect">
            <a:avLst/>
          </a:prstGeom>
          <a:noFill/>
          <a:ln w="12700" cap="flat" cmpd="sng" algn="ctr">
            <a:noFill/>
            <a:prstDash val="dash"/>
            <a:miter lim="800000"/>
          </a:ln>
          <a:effectLst/>
        </p:spPr>
        <p:txBody>
          <a:bodyPr rtlCol="0" anchor="ctr"/>
          <a:lstStyle/>
          <a:p>
            <a:pPr lvl="0" algn="ctr" defTabSz="3507730" latinLnBrk="1">
              <a:defRPr/>
            </a:pPr>
            <a:r>
              <a:rPr lang="en-US" altLang="ko-KR" sz="9600" kern="0" dirty="0">
                <a:ln w="28575">
                  <a:noFill/>
                  <a:prstDash val="dash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Gbps ESD Protection Circuit using Bessel-like filter in 28nm CMOS Process</a:t>
            </a:r>
            <a:endParaRPr lang="ko-KR" altLang="ko-K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1C4BAA2-0B06-41F7-9E3C-527524AF61E3}"/>
              </a:ext>
            </a:extLst>
          </p:cNvPr>
          <p:cNvSpPr txBox="1"/>
          <p:nvPr/>
        </p:nvSpPr>
        <p:spPr>
          <a:xfrm>
            <a:off x="996779" y="21872523"/>
            <a:ext cx="1415017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lvl="0" indent="-857250" defTabSz="3507730" latinLnBrk="1">
              <a:buFont typeface="Arial" panose="020B0604020202020204" pitchFamily="34" charset="0"/>
              <a:buChar char="•"/>
              <a:defRPr/>
            </a:pPr>
            <a:r>
              <a:rPr lang="en-US" altLang="ko-KR" sz="3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Diode’s parasitic capacitance is 300 fF to sustain 2 kV HBM stress</a:t>
            </a:r>
          </a:p>
          <a:p>
            <a:pPr marL="857250" indent="-857250" defTabSz="3507730" latinLnBrk="1">
              <a:buFont typeface="Arial" panose="020B0604020202020204" pitchFamily="34" charset="0"/>
              <a:buChar char="•"/>
              <a:defRPr/>
            </a:pPr>
            <a:endParaRPr lang="en-US" altLang="ko-KR" sz="3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1C4BAA2-0B06-41F7-9E3C-527524AF61E3}"/>
              </a:ext>
            </a:extLst>
          </p:cNvPr>
          <p:cNvSpPr txBox="1"/>
          <p:nvPr/>
        </p:nvSpPr>
        <p:spPr>
          <a:xfrm>
            <a:off x="1187151" y="20486842"/>
            <a:ext cx="130887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3507730" latinLnBrk="1">
              <a:defRPr/>
            </a:pPr>
            <a:r>
              <a:rPr lang="en-US" altLang="ko-K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Schematic</a:t>
            </a:r>
            <a:r>
              <a:rPr lang="ko-KR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ko-KR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T-diode I/O scheme and (b) Bessel-like filter I/O scheme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1C4BAA2-0B06-41F7-9E3C-527524AF61E3}"/>
              </a:ext>
            </a:extLst>
          </p:cNvPr>
          <p:cNvSpPr txBox="1"/>
          <p:nvPr/>
        </p:nvSpPr>
        <p:spPr>
          <a:xfrm>
            <a:off x="786564" y="34057926"/>
            <a:ext cx="1389909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0" indent="-742950" algn="ctr" defTabSz="3507730" latinLnBrk="1">
              <a:buAutoNum type="alphaLcParenBoth"/>
              <a:defRPr/>
            </a:pPr>
            <a:r>
              <a:rPr lang="en-US" altLang="ko-KR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Measured S-parameters of T-diode and Bessel-like filter</a:t>
            </a:r>
          </a:p>
          <a:p>
            <a:pPr marL="742950" indent="-742950" algn="ctr" defTabSz="3507730" latinLnBrk="1">
              <a:buFontTx/>
              <a:buAutoNum type="alphaLcParenBoth"/>
              <a:defRPr/>
            </a:pPr>
            <a:r>
              <a:rPr lang="en-US" altLang="ko-KR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Measured group delay of T-diode and Bessel-like filter</a:t>
            </a:r>
          </a:p>
          <a:p>
            <a:pPr marL="742950" lvl="0" indent="-742950" algn="ctr" defTabSz="3507730" latinLnBrk="1">
              <a:buAutoNum type="alphaLcParenBoth"/>
              <a:defRPr/>
            </a:pPr>
            <a:endParaRPr lang="en-US" altLang="ko-KR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51C4BAA2-0B06-41F7-9E3C-527524AF61E3}"/>
                  </a:ext>
                </a:extLst>
              </p:cNvPr>
              <p:cNvSpPr txBox="1"/>
              <p:nvPr/>
            </p:nvSpPr>
            <p:spPr>
              <a:xfrm>
                <a:off x="1035691" y="38438225"/>
                <a:ext cx="14441218" cy="24006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71500" lvl="0" indent="-571500" defTabSz="3507730" latinLnBrk="1">
                  <a:buFont typeface="Arial" panose="020B0604020202020204" pitchFamily="34" charset="0"/>
                  <a:buChar char="•"/>
                  <a:defRPr/>
                </a:pPr>
                <a:r>
                  <a:rPr lang="en-US" altLang="ko-KR" sz="375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order to minimize ISI(Inter symbol interference), the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ko-KR" sz="375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ko-KR" altLang="ko-KR" sz="37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375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altLang="ko-KR" sz="3750" i="1">
                                <a:latin typeface="Cambria Math" panose="02040503050406030204" pitchFamily="18" charset="0"/>
                              </a:rPr>
                              <m:t>11</m:t>
                            </m:r>
                          </m:sub>
                        </m:sSub>
                      </m:e>
                    </m:d>
                    <m:r>
                      <a:rPr lang="en-US" altLang="ko-KR" sz="375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ko-KR" sz="3750" b="0" i="0" smtClean="0">
                        <a:latin typeface="Cambria Math" panose="02040503050406030204" pitchFamily="18" charset="0"/>
                      </a:rPr>
                      <m:t>bandwidth</m:t>
                    </m:r>
                    <m:r>
                      <a:rPr lang="en-US" altLang="ko-KR" sz="3750" b="0" i="0" smtClean="0">
                        <a:latin typeface="Cambria Math" panose="02040503050406030204" pitchFamily="18" charset="0"/>
                      </a:rPr>
                      <m:t>(&lt;</m:t>
                    </m:r>
                    <m:r>
                      <a:rPr lang="en-US" altLang="ko-KR" sz="375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altLang="ko-KR" sz="375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 dB) must be secured to Nyquist frequency and 3-dB bandwidth must be at least 70% of the data rate [1]</a:t>
                </a:r>
              </a:p>
              <a:p>
                <a:pPr marL="571500" lvl="0" indent="-571500" defTabSz="3507730" latinLnBrk="1">
                  <a:buFont typeface="Arial" panose="020B0604020202020204" pitchFamily="34" charset="0"/>
                  <a:buChar char="•"/>
                  <a:defRPr/>
                </a:pPr>
                <a:endParaRPr lang="en-US" altLang="ko-KR" sz="375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51C4BAA2-0B06-41F7-9E3C-527524AF61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691" y="38438225"/>
                <a:ext cx="14441218" cy="2400657"/>
              </a:xfrm>
              <a:prstGeom prst="rect">
                <a:avLst/>
              </a:prstGeom>
              <a:blipFill>
                <a:blip r:embed="rId3"/>
                <a:stretch>
                  <a:fillRect l="-1266" t="-431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>
            <a:extLst>
              <a:ext uri="{FF2B5EF4-FFF2-40B4-BE49-F238E27FC236}">
                <a16:creationId xmlns:a16="http://schemas.microsoft.com/office/drawing/2014/main" id="{51C4BAA2-0B06-41F7-9E3C-527524AF61E3}"/>
              </a:ext>
            </a:extLst>
          </p:cNvPr>
          <p:cNvSpPr txBox="1"/>
          <p:nvPr/>
        </p:nvSpPr>
        <p:spPr>
          <a:xfrm>
            <a:off x="15460777" y="23713310"/>
            <a:ext cx="14150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507730" latinLnBrk="1">
              <a:defRPr/>
            </a:pPr>
            <a:r>
              <a:rPr lang="en-US" altLang="ko-K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Measured </a:t>
            </a:r>
            <a:r>
              <a:rPr lang="en-US" altLang="ko-K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psuedo</a:t>
            </a:r>
            <a:r>
              <a:rPr lang="en-US" altLang="ko-K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eye test results of (a) T-diode and (b) Bessel-like filter</a:t>
            </a:r>
            <a:endParaRPr lang="en-US" altLang="ko-KR" sz="3600" b="1" kern="0" dirty="0">
              <a:ln w="28575">
                <a:noFill/>
                <a:prstDash val="dash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5" name="표 6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20743999"/>
                  </p:ext>
                </p:extLst>
              </p:nvPr>
            </p:nvGraphicFramePr>
            <p:xfrm>
              <a:off x="2266227" y="35559315"/>
              <a:ext cx="11458011" cy="236601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76129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32416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38182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990725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844934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</a:pPr>
                          <a:endParaRPr lang="ko-KR" sz="3000" kern="100" dirty="0">
                            <a:effectLst/>
                            <a:latin typeface="Times New Roman" panose="020206030504050203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9525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altLang="ko-KR" sz="3000" i="1" kern="120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ko-KR" sz="3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맑은 고딕" panose="020B0503020000020004" pitchFamily="50" charset="-127"/>
                                          <a:cs typeface="Times New Roman" panose="020206030504050203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3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맑은 고딕" panose="020B0503020000020004" pitchFamily="50" charset="-127"/>
                                          <a:cs typeface="Times New Roman" panose="02020603050405020304" pitchFamily="18" charset="0"/>
                                        </a:rPr>
                                        <m:t>11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3000" b="0" i="1" kern="1200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sz="3000" kern="12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맑은 고딕" panose="020B0503020000020004" pitchFamily="50" charset="-127"/>
                              <a:cs typeface="Times New Roman" panose="02020603050405020304" pitchFamily="18" charset="0"/>
                            </a:rPr>
                            <a:t>bandwidth</a:t>
                          </a:r>
                        </a:p>
                        <a:p>
                          <a:pPr algn="ctr" latinLnBrk="1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altLang="ko-KR" sz="3000" b="0" i="0" kern="1200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altLang="ko-KR" sz="3000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&lt;</m:t>
                              </m:r>
                              <m:r>
                                <a:rPr lang="en-US" altLang="ko-KR" sz="3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바탕" panose="02030600000101010101" pitchFamily="18" charset="-127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altLang="ko-KR" sz="3000" kern="12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10 dB)</a:t>
                          </a:r>
                          <a:endParaRPr lang="ko-KR" sz="3000" kern="100" dirty="0">
                            <a:effectLst/>
                            <a:latin typeface="Times New Roman" panose="020206030504050203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390749" marR="390749" marT="195374" marB="195374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000" kern="12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맑은 고딕" panose="020B0503020000020004" pitchFamily="50" charset="-127"/>
                              <a:cs typeface="Times New Roman" panose="02020603050405020304" pitchFamily="18" charset="0"/>
                            </a:rPr>
                            <a:t>3-dB</a:t>
                          </a:r>
                          <a:r>
                            <a:rPr lang="en-US" sz="3000" kern="100" baseline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맑은 고딕" panose="020B0503020000020004" pitchFamily="50" charset="-127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3000" kern="12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맑은 고딕" panose="020B0503020000020004" pitchFamily="50" charset="-127"/>
                              <a:cs typeface="Times New Roman" panose="02020603050405020304" pitchFamily="18" charset="0"/>
                            </a:rPr>
                            <a:t>bandwidth</a:t>
                          </a:r>
                        </a:p>
                        <a:p>
                          <a:pPr algn="ctr" latinLnBrk="1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altLang="ko-KR" sz="3000" kern="12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맑은 고딕" panose="020B0503020000020004" pitchFamily="50" charset="-127"/>
                              <a:cs typeface="Times New Roman" panose="02020603050405020304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altLang="ko-KR" sz="3000" i="1" kern="120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ko-KR" altLang="ko-KR" sz="3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sz="3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Times New Roman" panose="020206030504050203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altLang="ko-KR" sz="3000" b="0" i="1" kern="120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altLang="ko-KR" sz="3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oMath>
                          </a14:m>
                          <a:r>
                            <a:rPr lang="en-US" altLang="ko-KR" sz="3000" kern="12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맑은 고딕" panose="020B0503020000020004" pitchFamily="50" charset="-127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ko-KR" sz="3000" kern="100" dirty="0">
                            <a:effectLst/>
                            <a:latin typeface="Times New Roman" panose="020206030504050203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390749" marR="390749" marT="195374" marB="195374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altLang="ko-KR" sz="3000" kern="12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Group delay</a:t>
                          </a:r>
                        </a:p>
                        <a:p>
                          <a:pPr algn="ctr" latinLnBrk="1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altLang="ko-KR" sz="3000" kern="12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Ripple up to 14 GHz</a:t>
                          </a:r>
                          <a:endParaRPr lang="ko-KR" altLang="ko-KR" sz="3000" kern="100" dirty="0"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07776">
                    <a:tc>
                      <a:txBody>
                        <a:bodyPr/>
                        <a:lstStyle/>
                        <a:p>
                          <a:pPr algn="ctr" latinLnBrk="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altLang="ko-KR" sz="3000" kern="100" dirty="0">
                              <a:effectLst/>
                              <a:latin typeface="Times New Roman" panose="02020603050405020304" pitchFamily="18" charset="0"/>
                              <a:ea typeface="맑은 고딕" panose="020B0503020000020004" pitchFamily="50" charset="-127"/>
                              <a:cs typeface="Times New Roman" panose="02020603050405020304" pitchFamily="18" charset="0"/>
                            </a:rPr>
                            <a:t>T-diode</a:t>
                          </a:r>
                          <a:endParaRPr lang="ko-KR" sz="3000" kern="100" dirty="0">
                            <a:effectLst/>
                            <a:latin typeface="Times New Roman" panose="020206030504050203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9525" marB="0" anchor="ctr">
                        <a:lnL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000" kern="100" dirty="0">
                              <a:effectLst/>
                              <a:latin typeface="Times New Roman" panose="02020603050405020304" pitchFamily="18" charset="0"/>
                              <a:ea typeface="맑은 고딕" panose="020B0503020000020004" pitchFamily="50" charset="-127"/>
                              <a:cs typeface="Times New Roman" panose="02020603050405020304" pitchFamily="18" charset="0"/>
                            </a:rPr>
                            <a:t>21.5 GHz</a:t>
                          </a:r>
                          <a:endParaRPr lang="ko-KR" sz="3000" kern="100" dirty="0">
                            <a:effectLst/>
                            <a:latin typeface="Times New Roman" panose="020206030504050203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9525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000" kern="100" dirty="0">
                              <a:effectLst/>
                              <a:latin typeface="Times New Roman" panose="02020603050405020304" pitchFamily="18" charset="0"/>
                              <a:ea typeface="맑은 고딕" panose="020B0503020000020004" pitchFamily="50" charset="-127"/>
                              <a:cs typeface="Times New Roman" panose="02020603050405020304" pitchFamily="18" charset="0"/>
                            </a:rPr>
                            <a:t>&gt;50 GHz</a:t>
                          </a:r>
                          <a:endParaRPr lang="ko-KR" sz="3000" kern="100" dirty="0">
                            <a:effectLst/>
                            <a:latin typeface="Times New Roman" panose="020206030504050203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9525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altLang="ko-KR" sz="3000" kern="100" dirty="0">
                              <a:effectLst/>
                              <a:latin typeface="Times New Roman" panose="02020603050405020304" pitchFamily="18" charset="0"/>
                              <a:ea typeface="맑은 고딕" panose="020B0503020000020004" pitchFamily="50" charset="-127"/>
                              <a:cs typeface="Times New Roman" panose="02020603050405020304" pitchFamily="18" charset="0"/>
                            </a:rPr>
                            <a:t>2.7 ps</a:t>
                          </a:r>
                          <a:endParaRPr lang="ko-KR" sz="3000" kern="100" dirty="0">
                            <a:effectLst/>
                            <a:latin typeface="Times New Roman" panose="020206030504050203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9525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07776">
                    <a:tc>
                      <a:txBody>
                        <a:bodyPr/>
                        <a:lstStyle/>
                        <a:p>
                          <a:pPr algn="ctr" latinLnBrk="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altLang="ko-KR" sz="3000" kern="100" dirty="0">
                              <a:effectLst/>
                              <a:latin typeface="Times New Roman" panose="02020603050405020304" pitchFamily="18" charset="0"/>
                              <a:ea typeface="맑은 고딕" panose="020B0503020000020004" pitchFamily="50" charset="-127"/>
                              <a:cs typeface="Times New Roman" panose="02020603050405020304" pitchFamily="18" charset="0"/>
                            </a:rPr>
                            <a:t>Bessel-like filter</a:t>
                          </a:r>
                          <a:endParaRPr lang="ko-KR" sz="3000" kern="100" dirty="0">
                            <a:effectLst/>
                            <a:latin typeface="Times New Roman" panose="020206030504050203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9525" marB="0" anchor="ctr">
                        <a:lnL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000" kern="100" dirty="0">
                              <a:effectLst/>
                              <a:latin typeface="Times New Roman" panose="02020603050405020304" pitchFamily="18" charset="0"/>
                              <a:ea typeface="맑은 고딕" panose="020B0503020000020004" pitchFamily="50" charset="-127"/>
                              <a:cs typeface="Times New Roman" panose="02020603050405020304" pitchFamily="18" charset="0"/>
                            </a:rPr>
                            <a:t>&gt;50 GHz</a:t>
                          </a:r>
                          <a:endParaRPr lang="ko-KR" sz="3000" kern="100" dirty="0">
                            <a:effectLst/>
                            <a:latin typeface="Times New Roman" panose="020206030504050203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9525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000" kern="100" dirty="0">
                              <a:effectLst/>
                              <a:latin typeface="Times New Roman" panose="02020603050405020304" pitchFamily="18" charset="0"/>
                              <a:ea typeface="맑은 고딕" panose="020B0503020000020004" pitchFamily="50" charset="-127"/>
                              <a:cs typeface="Times New Roman" panose="02020603050405020304" pitchFamily="18" charset="0"/>
                            </a:rPr>
                            <a:t>17.6 GHz</a:t>
                          </a:r>
                          <a:endParaRPr lang="ko-KR" sz="3000" kern="100" dirty="0">
                            <a:effectLst/>
                            <a:latin typeface="Times New Roman" panose="020206030504050203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9525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altLang="ko-KR" sz="3000" kern="100" dirty="0">
                              <a:effectLst/>
                              <a:latin typeface="Times New Roman" panose="02020603050405020304" pitchFamily="18" charset="0"/>
                              <a:ea typeface="맑은 고딕" panose="020B0503020000020004" pitchFamily="50" charset="-127"/>
                              <a:cs typeface="Times New Roman" panose="02020603050405020304" pitchFamily="18" charset="0"/>
                            </a:rPr>
                            <a:t>2.5 ps</a:t>
                          </a:r>
                          <a:endParaRPr lang="ko-KR" sz="3000" kern="100" dirty="0">
                            <a:effectLst/>
                            <a:latin typeface="Times New Roman" panose="020206030504050203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9525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5" name="표 6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20743999"/>
                  </p:ext>
                </p:extLst>
              </p:nvPr>
            </p:nvGraphicFramePr>
            <p:xfrm>
              <a:off x="2266227" y="35559315"/>
              <a:ext cx="11458011" cy="236601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76129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32416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38182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990725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1434592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</a:pPr>
                          <a:endParaRPr lang="ko-KR" sz="3000" kern="100" dirty="0">
                            <a:effectLst/>
                            <a:latin typeface="Times New Roman" panose="020206030504050203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9525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390749" marR="390749" marT="195374" marB="195374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82967" t="-8475" r="-161722" b="-809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390749" marR="390749" marT="195374" marB="195374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80000" t="-8475" r="-59099" b="-809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altLang="ko-KR" sz="3000" kern="12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Group delay</a:t>
                          </a:r>
                        </a:p>
                        <a:p>
                          <a:pPr algn="ctr" latinLnBrk="1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altLang="ko-KR" sz="3000" kern="12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Ripple up to 14 GHz</a:t>
                          </a:r>
                          <a:endParaRPr lang="ko-KR" altLang="ko-KR" sz="3000" kern="100" dirty="0"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65709">
                    <a:tc>
                      <a:txBody>
                        <a:bodyPr/>
                        <a:lstStyle/>
                        <a:p>
                          <a:pPr algn="ctr" latinLnBrk="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altLang="ko-KR" sz="3000" kern="100" dirty="0">
                              <a:effectLst/>
                              <a:latin typeface="Times New Roman" panose="02020603050405020304" pitchFamily="18" charset="0"/>
                              <a:ea typeface="맑은 고딕" panose="020B0503020000020004" pitchFamily="50" charset="-127"/>
                              <a:cs typeface="Times New Roman" panose="02020603050405020304" pitchFamily="18" charset="0"/>
                            </a:rPr>
                            <a:t>T-diode</a:t>
                          </a:r>
                          <a:endParaRPr lang="ko-KR" sz="3000" kern="100" dirty="0">
                            <a:effectLst/>
                            <a:latin typeface="Times New Roman" panose="020206030504050203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9525" marB="0" anchor="ctr">
                        <a:lnL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000" kern="100" dirty="0">
                              <a:effectLst/>
                              <a:latin typeface="Times New Roman" panose="02020603050405020304" pitchFamily="18" charset="0"/>
                              <a:ea typeface="맑은 고딕" panose="020B0503020000020004" pitchFamily="50" charset="-127"/>
                              <a:cs typeface="Times New Roman" panose="02020603050405020304" pitchFamily="18" charset="0"/>
                            </a:rPr>
                            <a:t>21.5 GHz</a:t>
                          </a:r>
                          <a:endParaRPr lang="ko-KR" sz="3000" kern="100" dirty="0">
                            <a:effectLst/>
                            <a:latin typeface="Times New Roman" panose="020206030504050203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9525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000" kern="100" dirty="0">
                              <a:effectLst/>
                              <a:latin typeface="Times New Roman" panose="02020603050405020304" pitchFamily="18" charset="0"/>
                              <a:ea typeface="맑은 고딕" panose="020B0503020000020004" pitchFamily="50" charset="-127"/>
                              <a:cs typeface="Times New Roman" panose="02020603050405020304" pitchFamily="18" charset="0"/>
                            </a:rPr>
                            <a:t>&gt;50 GHz</a:t>
                          </a:r>
                          <a:endParaRPr lang="ko-KR" sz="3000" kern="100" dirty="0">
                            <a:effectLst/>
                            <a:latin typeface="Times New Roman" panose="020206030504050203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9525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altLang="ko-KR" sz="3000" kern="100" dirty="0">
                              <a:effectLst/>
                              <a:latin typeface="Times New Roman" panose="02020603050405020304" pitchFamily="18" charset="0"/>
                              <a:ea typeface="맑은 고딕" panose="020B0503020000020004" pitchFamily="50" charset="-127"/>
                              <a:cs typeface="Times New Roman" panose="02020603050405020304" pitchFamily="18" charset="0"/>
                            </a:rPr>
                            <a:t>2.7 ps</a:t>
                          </a:r>
                          <a:endParaRPr lang="ko-KR" sz="3000" kern="100" dirty="0">
                            <a:effectLst/>
                            <a:latin typeface="Times New Roman" panose="020206030504050203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9525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65709">
                    <a:tc>
                      <a:txBody>
                        <a:bodyPr/>
                        <a:lstStyle/>
                        <a:p>
                          <a:pPr algn="ctr" latinLnBrk="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altLang="ko-KR" sz="3000" kern="100" dirty="0">
                              <a:effectLst/>
                              <a:latin typeface="Times New Roman" panose="02020603050405020304" pitchFamily="18" charset="0"/>
                              <a:ea typeface="맑은 고딕" panose="020B0503020000020004" pitchFamily="50" charset="-127"/>
                              <a:cs typeface="Times New Roman" panose="02020603050405020304" pitchFamily="18" charset="0"/>
                            </a:rPr>
                            <a:t>Bessel-like filter</a:t>
                          </a:r>
                          <a:endParaRPr lang="ko-KR" sz="3000" kern="100" dirty="0">
                            <a:effectLst/>
                            <a:latin typeface="Times New Roman" panose="020206030504050203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9525" marB="0" anchor="ctr">
                        <a:lnL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000" kern="100" dirty="0">
                              <a:effectLst/>
                              <a:latin typeface="Times New Roman" panose="02020603050405020304" pitchFamily="18" charset="0"/>
                              <a:ea typeface="맑은 고딕" panose="020B0503020000020004" pitchFamily="50" charset="-127"/>
                              <a:cs typeface="Times New Roman" panose="02020603050405020304" pitchFamily="18" charset="0"/>
                            </a:rPr>
                            <a:t>&gt;50 GHz</a:t>
                          </a:r>
                          <a:endParaRPr lang="ko-KR" sz="3000" kern="100" dirty="0">
                            <a:effectLst/>
                            <a:latin typeface="Times New Roman" panose="020206030504050203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9525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000" kern="100" dirty="0">
                              <a:effectLst/>
                              <a:latin typeface="Times New Roman" panose="02020603050405020304" pitchFamily="18" charset="0"/>
                              <a:ea typeface="맑은 고딕" panose="020B0503020000020004" pitchFamily="50" charset="-127"/>
                              <a:cs typeface="Times New Roman" panose="02020603050405020304" pitchFamily="18" charset="0"/>
                            </a:rPr>
                            <a:t>17.6 GHz</a:t>
                          </a:r>
                          <a:endParaRPr lang="ko-KR" sz="3000" kern="100" dirty="0">
                            <a:effectLst/>
                            <a:latin typeface="Times New Roman" panose="020206030504050203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9525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altLang="ko-KR" sz="3000" kern="100" dirty="0">
                              <a:effectLst/>
                              <a:latin typeface="Times New Roman" panose="02020603050405020304" pitchFamily="18" charset="0"/>
                              <a:ea typeface="맑은 고딕" panose="020B0503020000020004" pitchFamily="50" charset="-127"/>
                              <a:cs typeface="Times New Roman" panose="02020603050405020304" pitchFamily="18" charset="0"/>
                            </a:rPr>
                            <a:t>2.5 ps</a:t>
                          </a:r>
                          <a:endParaRPr lang="ko-KR" sz="3000" kern="100" dirty="0">
                            <a:effectLst/>
                            <a:latin typeface="Times New Roman" panose="020206030504050203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9525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67" name="그룹 66">
            <a:extLst>
              <a:ext uri="{FF2B5EF4-FFF2-40B4-BE49-F238E27FC236}">
                <a16:creationId xmlns:a16="http://schemas.microsoft.com/office/drawing/2014/main" id="{2199B414-8AB9-4AC2-8C51-B17ED544F957}"/>
              </a:ext>
            </a:extLst>
          </p:cNvPr>
          <p:cNvGrpSpPr/>
          <p:nvPr/>
        </p:nvGrpSpPr>
        <p:grpSpPr>
          <a:xfrm>
            <a:off x="1118431" y="22637925"/>
            <a:ext cx="13088409" cy="1076009"/>
            <a:chOff x="1072593" y="10497153"/>
            <a:chExt cx="13088409" cy="1076009"/>
          </a:xfrm>
        </p:grpSpPr>
        <p:sp>
          <p:nvSpPr>
            <p:cNvPr id="68" name="직사각형 67">
              <a:extLst>
                <a:ext uri="{FF2B5EF4-FFF2-40B4-BE49-F238E27FC236}">
                  <a16:creationId xmlns:a16="http://schemas.microsoft.com/office/drawing/2014/main" id="{C9EC225B-4FC5-45DF-BB4B-8BBC1BBE090F}"/>
                </a:ext>
              </a:extLst>
            </p:cNvPr>
            <p:cNvSpPr/>
            <p:nvPr/>
          </p:nvSpPr>
          <p:spPr>
            <a:xfrm>
              <a:off x="1072593" y="11399661"/>
              <a:ext cx="10988616" cy="173501"/>
            </a:xfrm>
            <a:prstGeom prst="rect">
              <a:avLst/>
            </a:prstGeom>
            <a:solidFill>
              <a:srgbClr val="0037A4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제목 1">
              <a:extLst>
                <a:ext uri="{FF2B5EF4-FFF2-40B4-BE49-F238E27FC236}">
                  <a16:creationId xmlns:a16="http://schemas.microsoft.com/office/drawing/2014/main" id="{39CADF13-E76E-4AFE-ACFC-18BE84ED6049}"/>
                </a:ext>
              </a:extLst>
            </p:cNvPr>
            <p:cNvSpPr txBox="1">
              <a:spLocks/>
            </p:cNvSpPr>
            <p:nvPr/>
          </p:nvSpPr>
          <p:spPr>
            <a:xfrm>
              <a:off x="1141313" y="10497153"/>
              <a:ext cx="13019689" cy="1076009"/>
            </a:xfrm>
            <a:prstGeom prst="rect">
              <a:avLst/>
            </a:prstGeom>
          </p:spPr>
          <p:txBody>
            <a:bodyPr vert="horz" lIns="417635" tIns="208818" rIns="417635" bIns="208818" rtlCol="0" anchor="ctr">
              <a:noAutofit/>
            </a:bodyPr>
            <a:lstStyle/>
            <a:p>
              <a:pPr marL="0" marR="0" lvl="0" indent="0" algn="l" defTabSz="4176356" rtl="0" eaLnBrk="1" fontAlgn="auto" latinLnBrk="1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4400" b="1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Simulation and measurement results</a:t>
              </a:r>
              <a:endParaRPr kumimoji="0" lang="ko-KR" alt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1" name="그룹 70">
            <a:extLst>
              <a:ext uri="{FF2B5EF4-FFF2-40B4-BE49-F238E27FC236}">
                <a16:creationId xmlns:a16="http://schemas.microsoft.com/office/drawing/2014/main" id="{2199B414-8AB9-4AC2-8C51-B17ED544F957}"/>
              </a:ext>
            </a:extLst>
          </p:cNvPr>
          <p:cNvGrpSpPr/>
          <p:nvPr/>
        </p:nvGrpSpPr>
        <p:grpSpPr>
          <a:xfrm>
            <a:off x="15408189" y="31399756"/>
            <a:ext cx="13088409" cy="1076009"/>
            <a:chOff x="1072593" y="10497153"/>
            <a:chExt cx="13088409" cy="1076009"/>
          </a:xfrm>
        </p:grpSpPr>
        <p:sp>
          <p:nvSpPr>
            <p:cNvPr id="72" name="직사각형 71">
              <a:extLst>
                <a:ext uri="{FF2B5EF4-FFF2-40B4-BE49-F238E27FC236}">
                  <a16:creationId xmlns:a16="http://schemas.microsoft.com/office/drawing/2014/main" id="{C9EC225B-4FC5-45DF-BB4B-8BBC1BBE090F}"/>
                </a:ext>
              </a:extLst>
            </p:cNvPr>
            <p:cNvSpPr/>
            <p:nvPr/>
          </p:nvSpPr>
          <p:spPr>
            <a:xfrm>
              <a:off x="1072593" y="11399661"/>
              <a:ext cx="10988616" cy="173501"/>
            </a:xfrm>
            <a:prstGeom prst="rect">
              <a:avLst/>
            </a:prstGeom>
            <a:solidFill>
              <a:srgbClr val="0037A4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제목 1">
              <a:extLst>
                <a:ext uri="{FF2B5EF4-FFF2-40B4-BE49-F238E27FC236}">
                  <a16:creationId xmlns:a16="http://schemas.microsoft.com/office/drawing/2014/main" id="{39CADF13-E76E-4AFE-ACFC-18BE84ED6049}"/>
                </a:ext>
              </a:extLst>
            </p:cNvPr>
            <p:cNvSpPr txBox="1">
              <a:spLocks/>
            </p:cNvSpPr>
            <p:nvPr/>
          </p:nvSpPr>
          <p:spPr>
            <a:xfrm>
              <a:off x="1141313" y="10497153"/>
              <a:ext cx="13019689" cy="1076009"/>
            </a:xfrm>
            <a:prstGeom prst="rect">
              <a:avLst/>
            </a:prstGeom>
          </p:spPr>
          <p:txBody>
            <a:bodyPr vert="horz" lIns="417635" tIns="208818" rIns="417635" bIns="208818" rtlCol="0" anchor="ctr">
              <a:noAutofit/>
            </a:bodyPr>
            <a:lstStyle/>
            <a:p>
              <a:pPr marL="0" marR="0" lvl="0" indent="0" algn="l" defTabSz="4176356" rtl="0" eaLnBrk="1" fontAlgn="auto" latinLnBrk="1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4400" b="1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Conclusion</a:t>
              </a:r>
              <a:endParaRPr kumimoji="0" lang="ko-KR" alt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</p:grpSp>
      <p:sp>
        <p:nvSpPr>
          <p:cNvPr id="100" name="TextBox 99">
            <a:extLst>
              <a:ext uri="{FF2B5EF4-FFF2-40B4-BE49-F238E27FC236}">
                <a16:creationId xmlns:a16="http://schemas.microsoft.com/office/drawing/2014/main" id="{51C4BAA2-0B06-41F7-9E3C-527524AF61E3}"/>
              </a:ext>
            </a:extLst>
          </p:cNvPr>
          <p:cNvSpPr txBox="1"/>
          <p:nvPr/>
        </p:nvSpPr>
        <p:spPr>
          <a:xfrm>
            <a:off x="15371590" y="13692246"/>
            <a:ext cx="1415017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 defTabSz="3507730" latinLnBrk="1">
              <a:buFont typeface="Arial" panose="020B0604020202020204" pitchFamily="34" charset="0"/>
              <a:buChar char="•"/>
              <a:defRPr/>
            </a:pPr>
            <a:r>
              <a:rPr lang="en-US" altLang="ko-KR" sz="3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T-diode demonstrates a wide 3-dB bandwidth of |S</a:t>
            </a:r>
            <a:r>
              <a:rPr lang="en-US" altLang="ko-KR" sz="375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altLang="ko-KR" sz="3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exceeding 50 GHz, whereas the 3-dB bandwidth of the Bessel-like filter is narrower, at 21.5 GHz</a:t>
            </a:r>
          </a:p>
          <a:p>
            <a:pPr marL="857250" indent="-857250" defTabSz="3507730" latinLnBrk="1">
              <a:buFont typeface="Arial" panose="020B0604020202020204" pitchFamily="34" charset="0"/>
              <a:buChar char="•"/>
              <a:defRPr/>
            </a:pPr>
            <a:r>
              <a:rPr lang="en-US" altLang="ko-KR" sz="3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|S</a:t>
            </a:r>
            <a:r>
              <a:rPr lang="en-US" altLang="ko-KR" sz="375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ko-KR" sz="3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of the Bessel-like filter remains below -10 dB over a wide bandwidth exceeding 50 GHz</a:t>
            </a:r>
          </a:p>
          <a:p>
            <a:pPr marL="857250" indent="-857250" defTabSz="3507730" latinLnBrk="1">
              <a:buFont typeface="Arial" panose="020B0604020202020204" pitchFamily="34" charset="0"/>
              <a:buChar char="•"/>
              <a:defRPr/>
            </a:pPr>
            <a:r>
              <a:rPr lang="en-US" altLang="ko-KR" sz="3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Bessel-like filter demonstrates flatter group delay variation up to Nyquist frequency (= 14 GHz)</a:t>
            </a:r>
          </a:p>
          <a:p>
            <a:pPr marL="857250" lvl="0" indent="-857250" defTabSz="3507730" latinLnBrk="1">
              <a:buFont typeface="Arial" panose="020B0604020202020204" pitchFamily="34" charset="0"/>
              <a:buChar char="•"/>
              <a:defRPr/>
            </a:pPr>
            <a:endParaRPr lang="en-US" altLang="ko-KR" sz="3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51C4BAA2-0B06-41F7-9E3C-527524AF61E3}"/>
              </a:ext>
            </a:extLst>
          </p:cNvPr>
          <p:cNvSpPr txBox="1"/>
          <p:nvPr/>
        </p:nvSpPr>
        <p:spPr>
          <a:xfrm>
            <a:off x="15307825" y="27258127"/>
            <a:ext cx="1434522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lvl="0" indent="-857250" defTabSz="3507730" latinLnBrk="1">
              <a:buFont typeface="Arial" panose="020B0604020202020204" pitchFamily="34" charset="0"/>
              <a:buChar char="•"/>
              <a:defRPr/>
            </a:pPr>
            <a:r>
              <a:rPr lang="en-US" altLang="ko-KR" sz="3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Eye opening is defined by the product of eye height and width</a:t>
            </a:r>
          </a:p>
          <a:p>
            <a:pPr marL="857250" lvl="0" indent="-857250" defTabSz="3507730" latinLnBrk="1">
              <a:buFont typeface="Arial" panose="020B0604020202020204" pitchFamily="34" charset="0"/>
              <a:buChar char="•"/>
              <a:defRPr/>
            </a:pPr>
            <a:r>
              <a:rPr lang="en-US" altLang="ko-KR" sz="3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Despite having a wide 3-dB bandwidth, the T-diode exhibits relatively small eye opening than Bessel-like filter</a:t>
            </a:r>
          </a:p>
          <a:p>
            <a:pPr marL="857250" lvl="0" indent="-857250" defTabSz="3507730" latinLnBrk="1">
              <a:buFont typeface="Arial" panose="020B0604020202020204" pitchFamily="34" charset="0"/>
              <a:buChar char="•"/>
              <a:defRPr/>
            </a:pPr>
            <a:r>
              <a:rPr lang="en-US" altLang="ko-KR" sz="3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Measured result indicates wide bandwidth as well as minimized group delay variation is required for wide eye opening</a:t>
            </a:r>
          </a:p>
          <a:p>
            <a:pPr marL="857250" lvl="0" indent="-857250" defTabSz="3507730" latinLnBrk="1">
              <a:buFont typeface="Arial" panose="020B0604020202020204" pitchFamily="34" charset="0"/>
              <a:buChar char="•"/>
              <a:defRPr/>
            </a:pPr>
            <a:endParaRPr lang="en-US" altLang="ko-KR" sz="3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0" indent="-857250" defTabSz="3507730" latinLnBrk="1">
              <a:buFont typeface="Arial" panose="020B0604020202020204" pitchFamily="34" charset="0"/>
              <a:buChar char="•"/>
              <a:defRPr/>
            </a:pPr>
            <a:endParaRPr lang="en-US" altLang="ko-KR" sz="3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0" indent="-857250" defTabSz="3507730" latinLnBrk="1">
              <a:buFont typeface="Arial" panose="020B0604020202020204" pitchFamily="34" charset="0"/>
              <a:buChar char="•"/>
              <a:defRPr/>
            </a:pPr>
            <a:endParaRPr lang="en-US" altLang="ko-KR" sz="3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51C4BAA2-0B06-41F7-9E3C-527524AF61E3}"/>
              </a:ext>
            </a:extLst>
          </p:cNvPr>
          <p:cNvSpPr txBox="1"/>
          <p:nvPr/>
        </p:nvSpPr>
        <p:spPr>
          <a:xfrm>
            <a:off x="15371590" y="32659032"/>
            <a:ext cx="1415017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lvl="0" indent="-857250" defTabSz="3507730" latinLnBrk="1">
              <a:buFont typeface="Arial" panose="020B0604020202020204" pitchFamily="34" charset="0"/>
              <a:buChar char="•"/>
              <a:defRPr/>
            </a:pPr>
            <a:r>
              <a:rPr lang="en-US" altLang="ko-KR" sz="3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speed I/O circuit operating at 28 Gbps data rate was designed, manufactured, and measured using CMOS 28 nm technology</a:t>
            </a:r>
          </a:p>
          <a:p>
            <a:pPr marL="857250" lvl="0" indent="-857250" defTabSz="3507730" latinLnBrk="1">
              <a:buFont typeface="Arial" panose="020B0604020202020204" pitchFamily="34" charset="0"/>
              <a:buChar char="•"/>
              <a:defRPr/>
            </a:pPr>
            <a:r>
              <a:rPr lang="en-US" altLang="ko-KR" sz="3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simulated results show that smaller group delay variance can improve eye opening considered with bandwidth</a:t>
            </a:r>
          </a:p>
        </p:txBody>
      </p:sp>
      <p:grpSp>
        <p:nvGrpSpPr>
          <p:cNvPr id="42" name="그룹 41">
            <a:extLst>
              <a:ext uri="{FF2B5EF4-FFF2-40B4-BE49-F238E27FC236}">
                <a16:creationId xmlns:a16="http://schemas.microsoft.com/office/drawing/2014/main" id="{2199B414-8AB9-4AC2-8C51-B17ED544F957}"/>
              </a:ext>
            </a:extLst>
          </p:cNvPr>
          <p:cNvGrpSpPr/>
          <p:nvPr/>
        </p:nvGrpSpPr>
        <p:grpSpPr>
          <a:xfrm>
            <a:off x="15408189" y="35011091"/>
            <a:ext cx="13088409" cy="1076009"/>
            <a:chOff x="1072593" y="10497153"/>
            <a:chExt cx="13088409" cy="1076009"/>
          </a:xfrm>
        </p:grpSpPr>
        <p:sp>
          <p:nvSpPr>
            <p:cNvPr id="47" name="직사각형 46">
              <a:extLst>
                <a:ext uri="{FF2B5EF4-FFF2-40B4-BE49-F238E27FC236}">
                  <a16:creationId xmlns:a16="http://schemas.microsoft.com/office/drawing/2014/main" id="{C9EC225B-4FC5-45DF-BB4B-8BBC1BBE090F}"/>
                </a:ext>
              </a:extLst>
            </p:cNvPr>
            <p:cNvSpPr/>
            <p:nvPr/>
          </p:nvSpPr>
          <p:spPr>
            <a:xfrm>
              <a:off x="1072593" y="11399661"/>
              <a:ext cx="10988616" cy="173501"/>
            </a:xfrm>
            <a:prstGeom prst="rect">
              <a:avLst/>
            </a:prstGeom>
            <a:solidFill>
              <a:srgbClr val="0037A4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제목 1">
              <a:extLst>
                <a:ext uri="{FF2B5EF4-FFF2-40B4-BE49-F238E27FC236}">
                  <a16:creationId xmlns:a16="http://schemas.microsoft.com/office/drawing/2014/main" id="{39CADF13-E76E-4AFE-ACFC-18BE84ED6049}"/>
                </a:ext>
              </a:extLst>
            </p:cNvPr>
            <p:cNvSpPr txBox="1">
              <a:spLocks/>
            </p:cNvSpPr>
            <p:nvPr/>
          </p:nvSpPr>
          <p:spPr>
            <a:xfrm>
              <a:off x="1141313" y="10497153"/>
              <a:ext cx="13019689" cy="1076009"/>
            </a:xfrm>
            <a:prstGeom prst="rect">
              <a:avLst/>
            </a:prstGeom>
          </p:spPr>
          <p:txBody>
            <a:bodyPr vert="horz" lIns="417635" tIns="208818" rIns="417635" bIns="208818" rtlCol="0" anchor="ctr">
              <a:noAutofit/>
            </a:bodyPr>
            <a:lstStyle/>
            <a:p>
              <a:pPr marL="0" marR="0" lvl="0" indent="0" algn="l" defTabSz="4176356" rtl="0" eaLnBrk="1" fontAlgn="auto" latinLnBrk="1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4400" b="1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Acknowledgement</a:t>
              </a:r>
              <a:endParaRPr kumimoji="0" lang="ko-KR" alt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51C4BAA2-0B06-41F7-9E3C-527524AF61E3}"/>
              </a:ext>
            </a:extLst>
          </p:cNvPr>
          <p:cNvSpPr txBox="1"/>
          <p:nvPr/>
        </p:nvSpPr>
        <p:spPr>
          <a:xfrm>
            <a:off x="15371590" y="36220986"/>
            <a:ext cx="1415017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lvl="0" indent="-857250" defTabSz="3507730" latinLnBrk="1">
              <a:buFont typeface="Arial" panose="020B0604020202020204" pitchFamily="34" charset="0"/>
              <a:buChar char="•"/>
              <a:defRPr/>
            </a:pPr>
            <a:r>
              <a:rPr lang="en-US" altLang="ko-KR" sz="3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chip fabrication and EDA tool were supported by the IC Design Education Center(IDEC), Korea.</a:t>
            </a:r>
          </a:p>
        </p:txBody>
      </p:sp>
      <p:grpSp>
        <p:nvGrpSpPr>
          <p:cNvPr id="50" name="그룹 49">
            <a:extLst>
              <a:ext uri="{FF2B5EF4-FFF2-40B4-BE49-F238E27FC236}">
                <a16:creationId xmlns:a16="http://schemas.microsoft.com/office/drawing/2014/main" id="{2199B414-8AB9-4AC2-8C51-B17ED544F957}"/>
              </a:ext>
            </a:extLst>
          </p:cNvPr>
          <p:cNvGrpSpPr/>
          <p:nvPr/>
        </p:nvGrpSpPr>
        <p:grpSpPr>
          <a:xfrm>
            <a:off x="15408189" y="37393442"/>
            <a:ext cx="13088409" cy="1076009"/>
            <a:chOff x="1072593" y="10497153"/>
            <a:chExt cx="13088409" cy="1076009"/>
          </a:xfrm>
        </p:grpSpPr>
        <p:sp>
          <p:nvSpPr>
            <p:cNvPr id="51" name="직사각형 50">
              <a:extLst>
                <a:ext uri="{FF2B5EF4-FFF2-40B4-BE49-F238E27FC236}">
                  <a16:creationId xmlns:a16="http://schemas.microsoft.com/office/drawing/2014/main" id="{C9EC225B-4FC5-45DF-BB4B-8BBC1BBE090F}"/>
                </a:ext>
              </a:extLst>
            </p:cNvPr>
            <p:cNvSpPr/>
            <p:nvPr/>
          </p:nvSpPr>
          <p:spPr>
            <a:xfrm>
              <a:off x="1072593" y="11399661"/>
              <a:ext cx="10988616" cy="173501"/>
            </a:xfrm>
            <a:prstGeom prst="rect">
              <a:avLst/>
            </a:prstGeom>
            <a:solidFill>
              <a:srgbClr val="0037A4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제목 1">
              <a:extLst>
                <a:ext uri="{FF2B5EF4-FFF2-40B4-BE49-F238E27FC236}">
                  <a16:creationId xmlns:a16="http://schemas.microsoft.com/office/drawing/2014/main" id="{39CADF13-E76E-4AFE-ACFC-18BE84ED6049}"/>
                </a:ext>
              </a:extLst>
            </p:cNvPr>
            <p:cNvSpPr txBox="1">
              <a:spLocks/>
            </p:cNvSpPr>
            <p:nvPr/>
          </p:nvSpPr>
          <p:spPr>
            <a:xfrm>
              <a:off x="1141313" y="10497153"/>
              <a:ext cx="13019689" cy="1076009"/>
            </a:xfrm>
            <a:prstGeom prst="rect">
              <a:avLst/>
            </a:prstGeom>
          </p:spPr>
          <p:txBody>
            <a:bodyPr vert="horz" lIns="417635" tIns="208818" rIns="417635" bIns="208818" rtlCol="0" anchor="ctr">
              <a:noAutofit/>
            </a:bodyPr>
            <a:lstStyle/>
            <a:p>
              <a:pPr marL="0" marR="0" lvl="0" indent="0" algn="l" defTabSz="4176356" rtl="0" eaLnBrk="1" fontAlgn="auto" latinLnBrk="1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4400" b="1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Reference</a:t>
              </a:r>
              <a:endParaRPr kumimoji="0" lang="ko-KR" alt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51C4BAA2-0B06-41F7-9E3C-527524AF61E3}"/>
              </a:ext>
            </a:extLst>
          </p:cNvPr>
          <p:cNvSpPr txBox="1"/>
          <p:nvPr/>
        </p:nvSpPr>
        <p:spPr>
          <a:xfrm>
            <a:off x="15371590" y="38598415"/>
            <a:ext cx="1415017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lvl="0" indent="-857250" algn="just" defTabSz="3507730" latinLnBrk="1">
              <a:buFont typeface="Arial" panose="020B0604020202020204" pitchFamily="34" charset="0"/>
              <a:buChar char="•"/>
              <a:defRPr/>
            </a:pPr>
            <a:r>
              <a:rPr lang="en-US" altLang="ko-KR" sz="3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ko-KR" sz="37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Razavi</a:t>
            </a:r>
            <a:r>
              <a:rPr lang="en-US" altLang="ko-KR" sz="3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“The Design Of Broadband I/O Circuits [The Analog Mind],” </a:t>
            </a:r>
            <a:r>
              <a:rPr lang="en-US" altLang="ko-KR" sz="37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Solid-State Circuits Magazine</a:t>
            </a:r>
            <a:r>
              <a:rPr lang="en-US" altLang="ko-KR" sz="3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vol. 13, no. 2. Institute of Electrical and Electronics Engineers (IEEE), pp. 6–15, 2021.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1C4BAA2-0B06-41F7-9E3C-527524AF61E3}"/>
              </a:ext>
            </a:extLst>
          </p:cNvPr>
          <p:cNvSpPr txBox="1"/>
          <p:nvPr/>
        </p:nvSpPr>
        <p:spPr>
          <a:xfrm>
            <a:off x="996778" y="9893680"/>
            <a:ext cx="272021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ko-K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ESD(Electrostatic Discharge): Electrostatic stress that can be fatal to CMOS IC chips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ko-K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ESD device’s parasitic capacitance will cause the signal loss at gigahertz bands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ko-K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l-GR" altLang="ko-K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ko-K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diode I/O circuit, Bessel-like filter I/O circuit was designed in Samsung CMOS 28 nm FDSOI technology </a:t>
            </a:r>
            <a:endParaRPr lang="ko-KR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8" name="그룹 77">
            <a:extLst>
              <a:ext uri="{FF2B5EF4-FFF2-40B4-BE49-F238E27FC236}">
                <a16:creationId xmlns:a16="http://schemas.microsoft.com/office/drawing/2014/main" id="{2199B414-8AB9-4AC2-8C51-B17ED544F957}"/>
              </a:ext>
            </a:extLst>
          </p:cNvPr>
          <p:cNvGrpSpPr/>
          <p:nvPr/>
        </p:nvGrpSpPr>
        <p:grpSpPr>
          <a:xfrm>
            <a:off x="1118431" y="8775383"/>
            <a:ext cx="13088409" cy="1076009"/>
            <a:chOff x="1072593" y="10497153"/>
            <a:chExt cx="13088409" cy="1076009"/>
          </a:xfrm>
        </p:grpSpPr>
        <p:sp>
          <p:nvSpPr>
            <p:cNvPr id="79" name="직사각형 78">
              <a:extLst>
                <a:ext uri="{FF2B5EF4-FFF2-40B4-BE49-F238E27FC236}">
                  <a16:creationId xmlns:a16="http://schemas.microsoft.com/office/drawing/2014/main" id="{C9EC225B-4FC5-45DF-BB4B-8BBC1BBE090F}"/>
                </a:ext>
              </a:extLst>
            </p:cNvPr>
            <p:cNvSpPr/>
            <p:nvPr/>
          </p:nvSpPr>
          <p:spPr>
            <a:xfrm>
              <a:off x="1072593" y="11399661"/>
              <a:ext cx="10988616" cy="173501"/>
            </a:xfrm>
            <a:prstGeom prst="rect">
              <a:avLst/>
            </a:prstGeom>
            <a:solidFill>
              <a:srgbClr val="0037A4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제목 1">
              <a:extLst>
                <a:ext uri="{FF2B5EF4-FFF2-40B4-BE49-F238E27FC236}">
                  <a16:creationId xmlns:a16="http://schemas.microsoft.com/office/drawing/2014/main" id="{39CADF13-E76E-4AFE-ACFC-18BE84ED6049}"/>
                </a:ext>
              </a:extLst>
            </p:cNvPr>
            <p:cNvSpPr txBox="1">
              <a:spLocks/>
            </p:cNvSpPr>
            <p:nvPr/>
          </p:nvSpPr>
          <p:spPr>
            <a:xfrm>
              <a:off x="1141313" y="10497153"/>
              <a:ext cx="13019689" cy="1076009"/>
            </a:xfrm>
            <a:prstGeom prst="rect">
              <a:avLst/>
            </a:prstGeom>
          </p:spPr>
          <p:txBody>
            <a:bodyPr vert="horz" lIns="417635" tIns="208818" rIns="417635" bIns="208818" rtlCol="0" anchor="ctr">
              <a:noAutofit/>
            </a:bodyPr>
            <a:lstStyle/>
            <a:p>
              <a:pPr marL="0" marR="0" lvl="0" indent="0" algn="l" defTabSz="4176356" rtl="0" eaLnBrk="1" fontAlgn="auto" latinLnBrk="1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4400" b="1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Introduction</a:t>
              </a:r>
              <a:endParaRPr kumimoji="0" lang="ko-KR" alt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</p:grpSp>
      <p:pic>
        <p:nvPicPr>
          <p:cNvPr id="2" name="그림 1">
            <a:extLst>
              <a:ext uri="{FF2B5EF4-FFF2-40B4-BE49-F238E27FC236}">
                <a16:creationId xmlns:a16="http://schemas.microsoft.com/office/drawing/2014/main" id="{E9581AB7-D0C3-26FD-983B-9705423C135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750" y="16223499"/>
            <a:ext cx="6339180" cy="3364670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5535CDA9-332B-E0D8-C876-EC3E10D68E6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859" y="16979172"/>
            <a:ext cx="7491215" cy="222999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D52AC7-B2F8-38A1-C2BE-E3C266A47997}"/>
              </a:ext>
            </a:extLst>
          </p:cNvPr>
          <p:cNvSpPr txBox="1"/>
          <p:nvPr/>
        </p:nvSpPr>
        <p:spPr>
          <a:xfrm>
            <a:off x="405616" y="19681585"/>
            <a:ext cx="13428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3507730" latinLnBrk="1">
              <a:defRPr/>
            </a:pPr>
            <a:r>
              <a:rPr lang="en-US" altLang="ko-K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(a)                                                                   (b)</a:t>
            </a: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5283128A-2D72-34C6-E4C8-9ECB6B8D0F9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56" y="24006026"/>
            <a:ext cx="7200000" cy="4677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410A7544-0C11-8F67-644E-FC05AB70A49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465" y="23962800"/>
            <a:ext cx="7351012" cy="4722598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FF7F7DB-B484-375C-600C-5F7869D9432A}"/>
              </a:ext>
            </a:extLst>
          </p:cNvPr>
          <p:cNvSpPr txBox="1"/>
          <p:nvPr/>
        </p:nvSpPr>
        <p:spPr>
          <a:xfrm>
            <a:off x="6027517" y="28500622"/>
            <a:ext cx="39084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3507730" latinLnBrk="1">
              <a:defRPr/>
            </a:pPr>
            <a:r>
              <a:rPr lang="en-US" altLang="ko-K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58E2E8A-6E69-DBBD-78A1-88AF7AF04B96}"/>
              </a:ext>
            </a:extLst>
          </p:cNvPr>
          <p:cNvSpPr txBox="1"/>
          <p:nvPr/>
        </p:nvSpPr>
        <p:spPr>
          <a:xfrm>
            <a:off x="6041032" y="33326878"/>
            <a:ext cx="39084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3507730" latinLnBrk="1">
              <a:defRPr/>
            </a:pPr>
            <a:r>
              <a:rPr lang="en-US" altLang="ko-K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EEA085B-C737-0313-5782-29E2B7040ACE}"/>
              </a:ext>
            </a:extLst>
          </p:cNvPr>
          <p:cNvSpPr txBox="1"/>
          <p:nvPr/>
        </p:nvSpPr>
        <p:spPr>
          <a:xfrm>
            <a:off x="15762885" y="22954056"/>
            <a:ext cx="13428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3507730" latinLnBrk="1">
              <a:defRPr/>
            </a:pPr>
            <a:r>
              <a:rPr lang="en-US" altLang="ko-K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(a)                                                                   (b)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C7E2854D-513A-1753-D2CD-41DF6861FDA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6753" y="18280045"/>
            <a:ext cx="7406321" cy="5051285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53A1CA43-ED59-E4F9-2D91-45139A63CDB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6386" y="18328193"/>
            <a:ext cx="7255411" cy="496147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표 10">
                <a:extLst>
                  <a:ext uri="{FF2B5EF4-FFF2-40B4-BE49-F238E27FC236}">
                    <a16:creationId xmlns:a16="http://schemas.microsoft.com/office/drawing/2014/main" id="{AF708FA4-C510-F9F6-47EF-61A0A9D4C30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60133791"/>
                  </p:ext>
                </p:extLst>
              </p:nvPr>
            </p:nvGraphicFramePr>
            <p:xfrm>
              <a:off x="15169734" y="24621610"/>
              <a:ext cx="14441217" cy="21031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228230">
                      <a:extLst>
                        <a:ext uri="{9D8B030D-6E8A-4147-A177-3AD203B41FA5}">
                          <a16:colId xmlns:a16="http://schemas.microsoft.com/office/drawing/2014/main" val="2013602824"/>
                        </a:ext>
                      </a:extLst>
                    </a:gridCol>
                    <a:gridCol w="2399619">
                      <a:extLst>
                        <a:ext uri="{9D8B030D-6E8A-4147-A177-3AD203B41FA5}">
                          <a16:colId xmlns:a16="http://schemas.microsoft.com/office/drawing/2014/main" val="334616056"/>
                        </a:ext>
                      </a:extLst>
                    </a:gridCol>
                    <a:gridCol w="3358908">
                      <a:extLst>
                        <a:ext uri="{9D8B030D-6E8A-4147-A177-3AD203B41FA5}">
                          <a16:colId xmlns:a16="http://schemas.microsoft.com/office/drawing/2014/main" val="3486773048"/>
                        </a:ext>
                      </a:extLst>
                    </a:gridCol>
                    <a:gridCol w="4454460">
                      <a:extLst>
                        <a:ext uri="{9D8B030D-6E8A-4147-A177-3AD203B41FA5}">
                          <a16:colId xmlns:a16="http://schemas.microsoft.com/office/drawing/2014/main" val="448058683"/>
                        </a:ext>
                      </a:extLst>
                    </a:gridCol>
                  </a:tblGrid>
                  <a:tr h="768173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3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3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Eye height </a:t>
                          </a:r>
                        </a:p>
                        <a:p>
                          <a:pPr algn="ctr" latinLnBrk="1"/>
                          <a:r>
                            <a:rPr lang="en-US" altLang="ko-KR" sz="3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(mVpp)</a:t>
                          </a:r>
                          <a:endParaRPr lang="ko-KR" altLang="en-US" sz="3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3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Eye width</a:t>
                          </a:r>
                        </a:p>
                        <a:p>
                          <a:pPr algn="ctr" latinLnBrk="1"/>
                          <a:r>
                            <a:rPr lang="en-US" altLang="ko-KR" sz="3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</a:t>
                          </a:r>
                          <a:r>
                            <a:rPr lang="en-US" altLang="ko-KR" sz="300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ps</a:t>
                          </a:r>
                          <a:r>
                            <a:rPr lang="en-US" altLang="ko-KR" sz="3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ko-KR" altLang="en-US" sz="3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3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Eye opening</a:t>
                          </a:r>
                        </a:p>
                        <a:p>
                          <a:pPr algn="ctr" latinLnBrk="1"/>
                          <a:r>
                            <a:rPr lang="en-US" altLang="ko-KR" sz="3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(=eye height </a:t>
                          </a:r>
                          <a14:m>
                            <m:oMath xmlns:m="http://schemas.openxmlformats.org/officeDocument/2006/math">
                              <m:r>
                                <a:rPr lang="en-US" altLang="ko-KR" sz="30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ko-KR" altLang="en-US" sz="3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altLang="ko-KR" sz="3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eye width)</a:t>
                          </a:r>
                          <a:endParaRPr lang="ko-KR" altLang="en-US" sz="3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41333854"/>
                      </a:ext>
                    </a:extLst>
                  </a:tr>
                  <a:tr h="46639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3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T-diode</a:t>
                          </a:r>
                          <a:endParaRPr lang="ko-KR" altLang="en-US" sz="3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3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409</a:t>
                          </a:r>
                          <a:endParaRPr lang="ko-KR" altLang="en-US" sz="3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3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35.54</a:t>
                          </a:r>
                          <a:endParaRPr lang="ko-KR" altLang="en-US" sz="3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3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14.54 pV</a:t>
                          </a:r>
                          <a14:m>
                            <m:oMath xmlns:m="http://schemas.openxmlformats.org/officeDocument/2006/math">
                              <m:r>
                                <a:rPr lang="en-US" altLang="ko-KR" sz="30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</m:oMath>
                          </a14:m>
                          <a:r>
                            <a:rPr lang="en-US" altLang="ko-KR" sz="3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sec</a:t>
                          </a:r>
                          <a:endParaRPr lang="ko-KR" altLang="en-US" sz="3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2624868502"/>
                      </a:ext>
                    </a:extLst>
                  </a:tr>
                  <a:tr h="46639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3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Bessel-like filter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3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426</a:t>
                          </a:r>
                          <a:endParaRPr lang="ko-KR" altLang="en-US" sz="3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3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35.71</a:t>
                          </a:r>
                          <a:endParaRPr lang="ko-KR" altLang="en-US" sz="3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3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15.21 pV</a:t>
                          </a:r>
                          <a14:m>
                            <m:oMath xmlns:m="http://schemas.openxmlformats.org/officeDocument/2006/math">
                              <m:r>
                                <a:rPr lang="en-US" altLang="ko-KR" sz="30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</m:oMath>
                          </a14:m>
                          <a:r>
                            <a:rPr lang="en-US" altLang="ko-KR" sz="3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sec</a:t>
                          </a:r>
                          <a:endParaRPr lang="ko-KR" altLang="en-US" sz="3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773251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표 10">
                <a:extLst>
                  <a:ext uri="{FF2B5EF4-FFF2-40B4-BE49-F238E27FC236}">
                    <a16:creationId xmlns:a16="http://schemas.microsoft.com/office/drawing/2014/main" id="{AF708FA4-C510-F9F6-47EF-61A0A9D4C30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60133791"/>
                  </p:ext>
                </p:extLst>
              </p:nvPr>
            </p:nvGraphicFramePr>
            <p:xfrm>
              <a:off x="15169734" y="24621610"/>
              <a:ext cx="14441217" cy="21031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228230">
                      <a:extLst>
                        <a:ext uri="{9D8B030D-6E8A-4147-A177-3AD203B41FA5}">
                          <a16:colId xmlns:a16="http://schemas.microsoft.com/office/drawing/2014/main" val="2013602824"/>
                        </a:ext>
                      </a:extLst>
                    </a:gridCol>
                    <a:gridCol w="2399619">
                      <a:extLst>
                        <a:ext uri="{9D8B030D-6E8A-4147-A177-3AD203B41FA5}">
                          <a16:colId xmlns:a16="http://schemas.microsoft.com/office/drawing/2014/main" val="334616056"/>
                        </a:ext>
                      </a:extLst>
                    </a:gridCol>
                    <a:gridCol w="3358908">
                      <a:extLst>
                        <a:ext uri="{9D8B030D-6E8A-4147-A177-3AD203B41FA5}">
                          <a16:colId xmlns:a16="http://schemas.microsoft.com/office/drawing/2014/main" val="3486773048"/>
                        </a:ext>
                      </a:extLst>
                    </a:gridCol>
                    <a:gridCol w="4454460">
                      <a:extLst>
                        <a:ext uri="{9D8B030D-6E8A-4147-A177-3AD203B41FA5}">
                          <a16:colId xmlns:a16="http://schemas.microsoft.com/office/drawing/2014/main" val="448058683"/>
                        </a:ext>
                      </a:extLst>
                    </a:gridCol>
                  </a:tblGrid>
                  <a:tr h="100584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3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3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Eye height </a:t>
                          </a:r>
                        </a:p>
                        <a:p>
                          <a:pPr algn="ctr" latinLnBrk="1"/>
                          <a:r>
                            <a:rPr lang="en-US" altLang="ko-KR" sz="3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(mVpp)</a:t>
                          </a:r>
                          <a:endParaRPr lang="ko-KR" altLang="en-US" sz="3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3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Eye width</a:t>
                          </a:r>
                        </a:p>
                        <a:p>
                          <a:pPr algn="ctr" latinLnBrk="1"/>
                          <a:r>
                            <a:rPr lang="en-US" altLang="ko-KR" sz="3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</a:t>
                          </a:r>
                          <a:r>
                            <a:rPr lang="en-US" altLang="ko-KR" sz="300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ps</a:t>
                          </a:r>
                          <a:r>
                            <a:rPr lang="en-US" altLang="ko-KR" sz="3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ko-KR" altLang="en-US" sz="3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224213" t="-7273" r="-137" b="-1284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1333854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3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T-diode</a:t>
                          </a:r>
                          <a:endParaRPr lang="ko-KR" altLang="en-US" sz="3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3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409</a:t>
                          </a:r>
                          <a:endParaRPr lang="ko-KR" altLang="en-US" sz="3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3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35.54</a:t>
                          </a:r>
                          <a:endParaRPr lang="ko-KR" altLang="en-US" sz="3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11"/>
                          <a:stretch>
                            <a:fillRect l="-224213" t="-194505" r="-137" b="-1329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24868502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3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Bessel-like filter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3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426</a:t>
                          </a:r>
                          <a:endParaRPr lang="ko-KR" altLang="en-US" sz="3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3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35.71</a:t>
                          </a:r>
                          <a:endParaRPr lang="ko-KR" altLang="en-US" sz="3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11"/>
                          <a:stretch>
                            <a:fillRect l="-224213" t="-297778" r="-137" b="-344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7732517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2" name="그림 11">
            <a:extLst>
              <a:ext uri="{FF2B5EF4-FFF2-40B4-BE49-F238E27FC236}">
                <a16:creationId xmlns:a16="http://schemas.microsoft.com/office/drawing/2014/main" id="{C358728D-4618-30EE-3786-2180F67D460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356906" y="29085397"/>
            <a:ext cx="6907853" cy="433748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9" name="표 28">
                <a:extLst>
                  <a:ext uri="{FF2B5EF4-FFF2-40B4-BE49-F238E27FC236}">
                    <a16:creationId xmlns:a16="http://schemas.microsoft.com/office/drawing/2014/main" id="{D129A80B-8107-E139-01A3-ACCF7AAC377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48065179"/>
                  </p:ext>
                </p:extLst>
              </p:nvPr>
            </p:nvGraphicFramePr>
            <p:xfrm>
              <a:off x="679449" y="14268082"/>
              <a:ext cx="7105027" cy="1839258"/>
            </p:xfrm>
            <a:graphic>
              <a:graphicData uri="http://schemas.openxmlformats.org/drawingml/2006/table">
                <a:tbl>
                  <a:tblPr/>
                  <a:tblGrid>
                    <a:gridCol w="2245363">
                      <a:extLst>
                        <a:ext uri="{9D8B030D-6E8A-4147-A177-3AD203B41FA5}">
                          <a16:colId xmlns:a16="http://schemas.microsoft.com/office/drawing/2014/main" val="4243100502"/>
                        </a:ext>
                      </a:extLst>
                    </a:gridCol>
                    <a:gridCol w="1458393">
                      <a:extLst>
                        <a:ext uri="{9D8B030D-6E8A-4147-A177-3AD203B41FA5}">
                          <a16:colId xmlns:a16="http://schemas.microsoft.com/office/drawing/2014/main" val="2202796447"/>
                        </a:ext>
                      </a:extLst>
                    </a:gridCol>
                    <a:gridCol w="1535749">
                      <a:extLst>
                        <a:ext uri="{9D8B030D-6E8A-4147-A177-3AD203B41FA5}">
                          <a16:colId xmlns:a16="http://schemas.microsoft.com/office/drawing/2014/main" val="1604974037"/>
                        </a:ext>
                      </a:extLst>
                    </a:gridCol>
                    <a:gridCol w="1865522">
                      <a:extLst>
                        <a:ext uri="{9D8B030D-6E8A-4147-A177-3AD203B41FA5}">
                          <a16:colId xmlns:a16="http://schemas.microsoft.com/office/drawing/2014/main" val="4287243310"/>
                        </a:ext>
                      </a:extLst>
                    </a:gridCol>
                  </a:tblGrid>
                  <a:tr h="1031851">
                    <a:tc>
                      <a:txBody>
                        <a:bodyPr/>
                        <a:lstStyle>
                          <a:lvl1pPr marL="0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1pPr>
                          <a:lvl2pPr marL="1513743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2pPr>
                          <a:lvl3pPr marL="3027487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3pPr>
                          <a:lvl4pPr marL="4541230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4pPr>
                          <a:lvl5pPr marL="6054974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5pPr>
                          <a:lvl6pPr marL="7568717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6pPr>
                          <a:lvl7pPr marL="9082461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7pPr>
                          <a:lvl8pPr marL="10596204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8pPr>
                          <a:lvl9pPr marL="12109948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9pPr>
                        </a:lstStyle>
                        <a:p>
                          <a:pPr algn="ctr"/>
                          <a:r>
                            <a:rPr lang="en-US" altLang="ko-KR" sz="3200" b="0" i="0" dirty="0">
                              <a:effectLst/>
                              <a:latin typeface="+mj-lt"/>
                              <a:ea typeface="맑은 고딕" panose="020B0503020000020004" pitchFamily="50" charset="-127"/>
                            </a:rPr>
                            <a:t>L</a:t>
                          </a:r>
                          <a:r>
                            <a:rPr lang="en-US" altLang="ko-KR" sz="3200" b="0" i="0" baseline="-25000" dirty="0">
                              <a:effectLst/>
                              <a:latin typeface="+mj-lt"/>
                              <a:ea typeface="맑은 고딕" panose="020B0503020000020004" pitchFamily="50" charset="-127"/>
                            </a:rPr>
                            <a:t>1 </a:t>
                          </a:r>
                          <a:r>
                            <a:rPr lang="en-US" sz="3200" b="0" i="0" dirty="0">
                              <a:effectLst/>
                              <a:latin typeface="+mj-lt"/>
                              <a:ea typeface="맑은 고딕" panose="020B0503020000020004" pitchFamily="50" charset="-127"/>
                            </a:rPr>
                            <a:t>= </a:t>
                          </a:r>
                          <a:r>
                            <a:rPr lang="en-US" altLang="ko-KR" sz="3200" b="0" i="0" dirty="0">
                              <a:effectLst/>
                              <a:latin typeface="+mj-lt"/>
                              <a:ea typeface="SimSun" panose="02010600030101010101" pitchFamily="2" charset="-122"/>
                            </a:rPr>
                            <a:t>L</a:t>
                          </a:r>
                          <a:r>
                            <a:rPr lang="en-US" altLang="ko-KR" sz="3200" b="0" i="0" baseline="-25000" dirty="0">
                              <a:effectLst/>
                              <a:latin typeface="+mj-lt"/>
                              <a:ea typeface="SimSun" panose="02010600030101010101" pitchFamily="2" charset="-122"/>
                            </a:rPr>
                            <a:t>2</a:t>
                          </a:r>
                        </a:p>
                        <a:p>
                          <a:pPr algn="ctr"/>
                          <a:r>
                            <a:rPr lang="ko-KR" altLang="en-US" sz="3200" b="0" i="0" baseline="-25000" dirty="0">
                              <a:effectLst/>
                              <a:latin typeface="+mj-lt"/>
                              <a:ea typeface="+mn-ea"/>
                            </a:rPr>
                            <a:t> </a:t>
                          </a:r>
                          <a:r>
                            <a:rPr lang="en-US" sz="3200" b="0" i="0" dirty="0">
                              <a:effectLst/>
                              <a:latin typeface="+mj-lt"/>
                              <a:ea typeface="맑은 고딕" panose="020B0503020000020004" pitchFamily="50" charset="-127"/>
                            </a:rPr>
                            <a:t>(pH)</a:t>
                          </a:r>
                          <a:endParaRPr lang="ko-KR" altLang="en-US" sz="3200" b="0" i="0" dirty="0">
                            <a:effectLst/>
                            <a:latin typeface="+mj-lt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1pPr>
                          <a:lvl2pPr marL="1513743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2pPr>
                          <a:lvl3pPr marL="3027487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3pPr>
                          <a:lvl4pPr marL="4541230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4pPr>
                          <a:lvl5pPr marL="6054974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5pPr>
                          <a:lvl6pPr marL="7568717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6pPr>
                          <a:lvl7pPr marL="9082461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7pPr>
                          <a:lvl8pPr marL="10596204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8pPr>
                          <a:lvl9pPr marL="12109948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9pPr>
                        </a:lstStyle>
                        <a:p>
                          <a:pPr algn="ctr"/>
                          <a:r>
                            <a:rPr lang="en-US" altLang="ko-KR" sz="3200" b="0" i="0" dirty="0">
                              <a:effectLst/>
                              <a:latin typeface="+mj-lt"/>
                              <a:ea typeface="SimSun" panose="02010600030101010101" pitchFamily="2" charset="-122"/>
                            </a:rPr>
                            <a:t>C</a:t>
                          </a:r>
                          <a:r>
                            <a:rPr lang="en-US" altLang="ko-KR" sz="3200" b="0" i="0" baseline="-25000" dirty="0">
                              <a:effectLst/>
                              <a:latin typeface="+mj-lt"/>
                              <a:ea typeface="SimSun" panose="02010600030101010101" pitchFamily="2" charset="-122"/>
                            </a:rPr>
                            <a:t>ESD</a:t>
                          </a:r>
                        </a:p>
                        <a:p>
                          <a:pPr algn="ctr"/>
                          <a:r>
                            <a:rPr lang="en-US" altLang="ko-KR" sz="3200" b="0" i="0" baseline="-25000" dirty="0">
                              <a:effectLst/>
                              <a:latin typeface="+mj-lt"/>
                              <a:ea typeface="SimSun" panose="02010600030101010101" pitchFamily="2" charset="-122"/>
                            </a:rPr>
                            <a:t> </a:t>
                          </a:r>
                          <a:r>
                            <a:rPr lang="en-US" sz="3200" b="0" i="0" dirty="0">
                              <a:effectLst/>
                              <a:latin typeface="+mj-lt"/>
                              <a:ea typeface="맑은 고딕" panose="020B0503020000020004" pitchFamily="50" charset="-127"/>
                            </a:rPr>
                            <a:t>(fF)</a:t>
                          </a:r>
                          <a:endParaRPr lang="ko-KR" sz="3200" b="0" i="0" dirty="0">
                            <a:effectLst/>
                            <a:latin typeface="+mj-lt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1pPr>
                          <a:lvl2pPr marL="1513743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2pPr>
                          <a:lvl3pPr marL="3027487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3pPr>
                          <a:lvl4pPr marL="4541230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4pPr>
                          <a:lvl5pPr marL="6054974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5pPr>
                          <a:lvl6pPr marL="7568717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6pPr>
                          <a:lvl7pPr marL="9082461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7pPr>
                          <a:lvl8pPr marL="10596204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8pPr>
                          <a:lvl9pPr marL="12109948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9pPr>
                        </a:lstStyle>
                        <a:p>
                          <a:pPr algn="ctr"/>
                          <a:r>
                            <a:rPr lang="en-US" altLang="ko-KR" sz="3200" b="0" i="0" dirty="0">
                              <a:effectLst/>
                              <a:latin typeface="+mj-lt"/>
                              <a:ea typeface="SimSun" panose="02010600030101010101" pitchFamily="2" charset="-122"/>
                            </a:rPr>
                            <a:t>k</a:t>
                          </a:r>
                          <a:endParaRPr lang="ko-KR" sz="3200" b="0" i="0" dirty="0">
                            <a:effectLst/>
                            <a:latin typeface="+mj-lt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1pPr>
                          <a:lvl2pPr marL="1513743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2pPr>
                          <a:lvl3pPr marL="3027487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3pPr>
                          <a:lvl4pPr marL="4541230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4pPr>
                          <a:lvl5pPr marL="6054974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5pPr>
                          <a:lvl6pPr marL="7568717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6pPr>
                          <a:lvl7pPr marL="9082461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7pPr>
                          <a:lvl8pPr marL="10596204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8pPr>
                          <a:lvl9pPr marL="12109948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9pPr>
                        </a:lstStyle>
                        <a:p>
                          <a:pPr algn="ctr"/>
                          <a:r>
                            <a:rPr lang="en-US" altLang="ko-KR" sz="3200" b="0" i="0" dirty="0">
                              <a:effectLst/>
                              <a:latin typeface="+mj-lt"/>
                              <a:ea typeface="SimSun" panose="02010600030101010101" pitchFamily="2" charset="-122"/>
                            </a:rPr>
                            <a:t>C</a:t>
                          </a:r>
                          <a:r>
                            <a:rPr lang="en-US" altLang="ko-KR" sz="3200" b="0" i="0" baseline="-25000" dirty="0">
                              <a:effectLst/>
                              <a:latin typeface="+mj-lt"/>
                              <a:ea typeface="SimSun" panose="02010600030101010101" pitchFamily="2" charset="-122"/>
                            </a:rPr>
                            <a:t>B</a:t>
                          </a:r>
                        </a:p>
                        <a:p>
                          <a:pPr algn="ctr"/>
                          <a:r>
                            <a:rPr lang="en-US" altLang="ko-KR" sz="3200" b="0" i="0" baseline="-25000" dirty="0">
                              <a:effectLst/>
                              <a:latin typeface="+mj-lt"/>
                              <a:ea typeface="SimSun" panose="02010600030101010101" pitchFamily="2" charset="-122"/>
                            </a:rPr>
                            <a:t> </a:t>
                          </a:r>
                          <a:r>
                            <a:rPr lang="en-US" altLang="ko-KR" sz="3200" b="0" i="0" baseline="0" dirty="0">
                              <a:effectLst/>
                              <a:latin typeface="+mj-lt"/>
                              <a:ea typeface="SimSun" panose="02010600030101010101" pitchFamily="2" charset="-122"/>
                            </a:rPr>
                            <a:t>(fF)</a:t>
                          </a:r>
                          <a:endParaRPr lang="ko-KR" sz="3200" b="0" i="0" baseline="0" dirty="0">
                            <a:effectLst/>
                            <a:latin typeface="+mj-lt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36352710"/>
                      </a:ext>
                    </a:extLst>
                  </a:tr>
                  <a:tr h="807407">
                    <a:tc>
                      <a:txBody>
                        <a:bodyPr/>
                        <a:lstStyle>
                          <a:lvl1pPr marL="0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1pPr>
                          <a:lvl2pPr marL="1513743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2pPr>
                          <a:lvl3pPr marL="3027487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3pPr>
                          <a:lvl4pPr marL="4541230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4pPr>
                          <a:lvl5pPr marL="6054974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5pPr>
                          <a:lvl6pPr marL="7568717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6pPr>
                          <a:lvl7pPr marL="9082461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7pPr>
                          <a:lvl8pPr marL="10596204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8pPr>
                          <a:lvl9pPr marL="12109948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9pPr>
                        </a:lstStyle>
                        <a:p>
                          <a:pPr algn="ctr"/>
                          <a:r>
                            <a:rPr lang="en-US" sz="2800" b="0" i="0" dirty="0">
                              <a:effectLst/>
                              <a:latin typeface="+mj-lt"/>
                              <a:ea typeface="맑은 고딕" panose="020B0503020000020004" pitchFamily="50" charset="-127"/>
                            </a:rPr>
                            <a:t>220 - 288</a:t>
                          </a:r>
                          <a:endParaRPr lang="ko-KR" altLang="en-US" sz="2800" b="0" i="0" dirty="0">
                            <a:effectLst/>
                            <a:latin typeface="+mj-lt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1pPr>
                          <a:lvl2pPr marL="1513743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2pPr>
                          <a:lvl3pPr marL="3027487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3pPr>
                          <a:lvl4pPr marL="4541230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4pPr>
                          <a:lvl5pPr marL="6054974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5pPr>
                          <a:lvl6pPr marL="7568717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6pPr>
                          <a:lvl7pPr marL="9082461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7pPr>
                          <a:lvl8pPr marL="10596204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8pPr>
                          <a:lvl9pPr marL="12109948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9pPr>
                        </a:lstStyle>
                        <a:p>
                          <a:pPr algn="ctr"/>
                          <a:r>
                            <a:rPr lang="en-US" sz="2800" b="0" i="0" dirty="0">
                              <a:effectLst/>
                              <a:latin typeface="+mj-lt"/>
                              <a:ea typeface="맑은 고딕" panose="020B0503020000020004" pitchFamily="50" charset="-127"/>
                            </a:rPr>
                            <a:t> 300</a:t>
                          </a:r>
                          <a:endParaRPr lang="ko-KR" sz="2800" b="0" i="0" dirty="0">
                            <a:effectLst/>
                            <a:latin typeface="+mj-lt"/>
                            <a:ea typeface="맑은 고딕" panose="020B0503020000020004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1pPr>
                          <a:lvl2pPr marL="1513743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2pPr>
                          <a:lvl3pPr marL="3027487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3pPr>
                          <a:lvl4pPr marL="4541230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4pPr>
                          <a:lvl5pPr marL="6054974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5pPr>
                          <a:lvl6pPr marL="7568717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6pPr>
                          <a:lvl7pPr marL="9082461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7pPr>
                          <a:lvl8pPr marL="10596204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8pPr>
                          <a:lvl9pPr marL="12109948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9pPr>
                        </a:lstStyle>
                        <a:p>
                          <a:pPr algn="ctr"/>
                          <a:r>
                            <a:rPr lang="en-US" altLang="ko-KR" sz="2800" b="0" i="0" dirty="0">
                              <a:effectLst/>
                              <a:latin typeface="+mj-lt"/>
                              <a:ea typeface="맑은 고딕" panose="020B0503020000020004" pitchFamily="50" charset="-127"/>
                            </a:rPr>
                            <a:t>0.3 - 0.7</a:t>
                          </a:r>
                          <a:endParaRPr lang="ko-KR" sz="2800" b="0" i="0" dirty="0">
                            <a:effectLst/>
                            <a:latin typeface="+mj-lt"/>
                            <a:ea typeface="맑은 고딕" panose="020B0503020000020004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1pPr>
                          <a:lvl2pPr marL="1513743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2pPr>
                          <a:lvl3pPr marL="3027487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3pPr>
                          <a:lvl4pPr marL="4541230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4pPr>
                          <a:lvl5pPr marL="6054974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5pPr>
                          <a:lvl6pPr marL="7568717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6pPr>
                          <a:lvl7pPr marL="9082461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7pPr>
                          <a:lvl8pPr marL="10596204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8pPr>
                          <a:lvl9pPr marL="12109948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9pPr>
                        </a:lstStyle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ko-KR" altLang="ko-KR" sz="240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ko-KR" sz="24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1−</m:t>
                                    </m:r>
                                    <m:r>
                                      <a:rPr lang="en-US" altLang="ko-KR" sz="24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𝑘</m:t>
                                    </m:r>
                                  </m:num>
                                  <m:den>
                                    <m:r>
                                      <a:rPr lang="en-US" altLang="ko-KR" sz="24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1+</m:t>
                                    </m:r>
                                    <m:r>
                                      <a:rPr lang="en-US" altLang="ko-KR" sz="24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𝑘</m:t>
                                    </m:r>
                                  </m:den>
                                </m:f>
                                <m:f>
                                  <m:fPr>
                                    <m:ctrlPr>
                                      <a:rPr lang="ko-KR" altLang="ko-KR" sz="24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en-US" altLang="ko-KR" sz="2400" b="0" i="0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ko-KR" sz="2400" b="0" i="0" kern="1200" baseline="-250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ESD</m:t>
                                    </m:r>
                                  </m:num>
                                  <m:den>
                                    <m:r>
                                      <a:rPr lang="en-US" altLang="ko-KR" sz="24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ko-KR" sz="3200" b="0" i="0" dirty="0">
                            <a:effectLst/>
                            <a:latin typeface="+mj-lt"/>
                            <a:ea typeface="맑은 고딕" panose="020B0503020000020004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8575152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9" name="표 28">
                <a:extLst>
                  <a:ext uri="{FF2B5EF4-FFF2-40B4-BE49-F238E27FC236}">
                    <a16:creationId xmlns:a16="http://schemas.microsoft.com/office/drawing/2014/main" id="{D129A80B-8107-E139-01A3-ACCF7AAC377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48065179"/>
                  </p:ext>
                </p:extLst>
              </p:nvPr>
            </p:nvGraphicFramePr>
            <p:xfrm>
              <a:off x="679449" y="14268082"/>
              <a:ext cx="7105027" cy="1839258"/>
            </p:xfrm>
            <a:graphic>
              <a:graphicData uri="http://schemas.openxmlformats.org/drawingml/2006/table">
                <a:tbl>
                  <a:tblPr/>
                  <a:tblGrid>
                    <a:gridCol w="2245363">
                      <a:extLst>
                        <a:ext uri="{9D8B030D-6E8A-4147-A177-3AD203B41FA5}">
                          <a16:colId xmlns:a16="http://schemas.microsoft.com/office/drawing/2014/main" val="4243100502"/>
                        </a:ext>
                      </a:extLst>
                    </a:gridCol>
                    <a:gridCol w="1458393">
                      <a:extLst>
                        <a:ext uri="{9D8B030D-6E8A-4147-A177-3AD203B41FA5}">
                          <a16:colId xmlns:a16="http://schemas.microsoft.com/office/drawing/2014/main" val="2202796447"/>
                        </a:ext>
                      </a:extLst>
                    </a:gridCol>
                    <a:gridCol w="1535749">
                      <a:extLst>
                        <a:ext uri="{9D8B030D-6E8A-4147-A177-3AD203B41FA5}">
                          <a16:colId xmlns:a16="http://schemas.microsoft.com/office/drawing/2014/main" val="1604974037"/>
                        </a:ext>
                      </a:extLst>
                    </a:gridCol>
                    <a:gridCol w="1865522">
                      <a:extLst>
                        <a:ext uri="{9D8B030D-6E8A-4147-A177-3AD203B41FA5}">
                          <a16:colId xmlns:a16="http://schemas.microsoft.com/office/drawing/2014/main" val="4287243310"/>
                        </a:ext>
                      </a:extLst>
                    </a:gridCol>
                  </a:tblGrid>
                  <a:tr h="1031851">
                    <a:tc>
                      <a:txBody>
                        <a:bodyPr/>
                        <a:lstStyle>
                          <a:lvl1pPr marL="0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1pPr>
                          <a:lvl2pPr marL="1513743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2pPr>
                          <a:lvl3pPr marL="3027487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3pPr>
                          <a:lvl4pPr marL="4541230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4pPr>
                          <a:lvl5pPr marL="6054974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5pPr>
                          <a:lvl6pPr marL="7568717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6pPr>
                          <a:lvl7pPr marL="9082461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7pPr>
                          <a:lvl8pPr marL="10596204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8pPr>
                          <a:lvl9pPr marL="12109948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9pPr>
                        </a:lstStyle>
                        <a:p>
                          <a:pPr algn="ctr"/>
                          <a:r>
                            <a:rPr lang="en-US" altLang="ko-KR" sz="3200" b="0" i="0" dirty="0">
                              <a:effectLst/>
                              <a:latin typeface="+mj-lt"/>
                              <a:ea typeface="맑은 고딕" panose="020B0503020000020004" pitchFamily="50" charset="-127"/>
                            </a:rPr>
                            <a:t>L</a:t>
                          </a:r>
                          <a:r>
                            <a:rPr lang="en-US" altLang="ko-KR" sz="3200" b="0" i="0" baseline="-25000" dirty="0">
                              <a:effectLst/>
                              <a:latin typeface="+mj-lt"/>
                              <a:ea typeface="맑은 고딕" panose="020B0503020000020004" pitchFamily="50" charset="-127"/>
                            </a:rPr>
                            <a:t>1 </a:t>
                          </a:r>
                          <a:r>
                            <a:rPr lang="en-US" sz="3200" b="0" i="0" dirty="0">
                              <a:effectLst/>
                              <a:latin typeface="+mj-lt"/>
                              <a:ea typeface="맑은 고딕" panose="020B0503020000020004" pitchFamily="50" charset="-127"/>
                            </a:rPr>
                            <a:t>= </a:t>
                          </a:r>
                          <a:r>
                            <a:rPr lang="en-US" altLang="ko-KR" sz="3200" b="0" i="0" dirty="0">
                              <a:effectLst/>
                              <a:latin typeface="+mj-lt"/>
                              <a:ea typeface="SimSun" panose="02010600030101010101" pitchFamily="2" charset="-122"/>
                            </a:rPr>
                            <a:t>L</a:t>
                          </a:r>
                          <a:r>
                            <a:rPr lang="en-US" altLang="ko-KR" sz="3200" b="0" i="0" baseline="-25000" dirty="0">
                              <a:effectLst/>
                              <a:latin typeface="+mj-lt"/>
                              <a:ea typeface="SimSun" panose="02010600030101010101" pitchFamily="2" charset="-122"/>
                            </a:rPr>
                            <a:t>2</a:t>
                          </a:r>
                        </a:p>
                        <a:p>
                          <a:pPr algn="ctr"/>
                          <a:r>
                            <a:rPr lang="ko-KR" altLang="en-US" sz="3200" b="0" i="0" baseline="-25000" dirty="0">
                              <a:effectLst/>
                              <a:latin typeface="+mj-lt"/>
                              <a:ea typeface="+mn-ea"/>
                            </a:rPr>
                            <a:t> </a:t>
                          </a:r>
                          <a:r>
                            <a:rPr lang="en-US" sz="3200" b="0" i="0" dirty="0">
                              <a:effectLst/>
                              <a:latin typeface="+mj-lt"/>
                              <a:ea typeface="맑은 고딕" panose="020B0503020000020004" pitchFamily="50" charset="-127"/>
                            </a:rPr>
                            <a:t>(pH)</a:t>
                          </a:r>
                          <a:endParaRPr lang="ko-KR" altLang="en-US" sz="3200" b="0" i="0" dirty="0">
                            <a:effectLst/>
                            <a:latin typeface="+mj-lt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1pPr>
                          <a:lvl2pPr marL="1513743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2pPr>
                          <a:lvl3pPr marL="3027487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3pPr>
                          <a:lvl4pPr marL="4541230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4pPr>
                          <a:lvl5pPr marL="6054974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5pPr>
                          <a:lvl6pPr marL="7568717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6pPr>
                          <a:lvl7pPr marL="9082461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7pPr>
                          <a:lvl8pPr marL="10596204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8pPr>
                          <a:lvl9pPr marL="12109948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9pPr>
                        </a:lstStyle>
                        <a:p>
                          <a:pPr algn="ctr"/>
                          <a:r>
                            <a:rPr lang="en-US" altLang="ko-KR" sz="3200" b="0" i="0" dirty="0">
                              <a:effectLst/>
                              <a:latin typeface="+mj-lt"/>
                              <a:ea typeface="SimSun" panose="02010600030101010101" pitchFamily="2" charset="-122"/>
                            </a:rPr>
                            <a:t>C</a:t>
                          </a:r>
                          <a:r>
                            <a:rPr lang="en-US" altLang="ko-KR" sz="3200" b="0" i="0" baseline="-25000" dirty="0">
                              <a:effectLst/>
                              <a:latin typeface="+mj-lt"/>
                              <a:ea typeface="SimSun" panose="02010600030101010101" pitchFamily="2" charset="-122"/>
                            </a:rPr>
                            <a:t>ESD</a:t>
                          </a:r>
                        </a:p>
                        <a:p>
                          <a:pPr algn="ctr"/>
                          <a:r>
                            <a:rPr lang="en-US" altLang="ko-KR" sz="3200" b="0" i="0" baseline="-25000" dirty="0">
                              <a:effectLst/>
                              <a:latin typeface="+mj-lt"/>
                              <a:ea typeface="SimSun" panose="02010600030101010101" pitchFamily="2" charset="-122"/>
                            </a:rPr>
                            <a:t> </a:t>
                          </a:r>
                          <a:r>
                            <a:rPr lang="en-US" sz="3200" b="0" i="0" dirty="0">
                              <a:effectLst/>
                              <a:latin typeface="+mj-lt"/>
                              <a:ea typeface="맑은 고딕" panose="020B0503020000020004" pitchFamily="50" charset="-127"/>
                            </a:rPr>
                            <a:t>(fF)</a:t>
                          </a:r>
                          <a:endParaRPr lang="ko-KR" sz="3200" b="0" i="0" dirty="0">
                            <a:effectLst/>
                            <a:latin typeface="+mj-lt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1pPr>
                          <a:lvl2pPr marL="1513743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2pPr>
                          <a:lvl3pPr marL="3027487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3pPr>
                          <a:lvl4pPr marL="4541230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4pPr>
                          <a:lvl5pPr marL="6054974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5pPr>
                          <a:lvl6pPr marL="7568717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6pPr>
                          <a:lvl7pPr marL="9082461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7pPr>
                          <a:lvl8pPr marL="10596204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8pPr>
                          <a:lvl9pPr marL="12109948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9pPr>
                        </a:lstStyle>
                        <a:p>
                          <a:pPr algn="ctr"/>
                          <a:r>
                            <a:rPr lang="en-US" altLang="ko-KR" sz="3200" b="0" i="0" dirty="0">
                              <a:effectLst/>
                              <a:latin typeface="+mj-lt"/>
                              <a:ea typeface="SimSun" panose="02010600030101010101" pitchFamily="2" charset="-122"/>
                            </a:rPr>
                            <a:t>k</a:t>
                          </a:r>
                          <a:endParaRPr lang="ko-KR" sz="3200" b="0" i="0" dirty="0">
                            <a:effectLst/>
                            <a:latin typeface="+mj-lt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1pPr>
                          <a:lvl2pPr marL="1513743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2pPr>
                          <a:lvl3pPr marL="3027487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3pPr>
                          <a:lvl4pPr marL="4541230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4pPr>
                          <a:lvl5pPr marL="6054974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5pPr>
                          <a:lvl6pPr marL="7568717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6pPr>
                          <a:lvl7pPr marL="9082461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7pPr>
                          <a:lvl8pPr marL="10596204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8pPr>
                          <a:lvl9pPr marL="12109948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9pPr>
                        </a:lstStyle>
                        <a:p>
                          <a:pPr algn="ctr"/>
                          <a:r>
                            <a:rPr lang="en-US" altLang="ko-KR" sz="3200" b="0" i="0" dirty="0">
                              <a:effectLst/>
                              <a:latin typeface="+mj-lt"/>
                              <a:ea typeface="SimSun" panose="02010600030101010101" pitchFamily="2" charset="-122"/>
                            </a:rPr>
                            <a:t>C</a:t>
                          </a:r>
                          <a:r>
                            <a:rPr lang="en-US" altLang="ko-KR" sz="3200" b="0" i="0" baseline="-25000" dirty="0">
                              <a:effectLst/>
                              <a:latin typeface="+mj-lt"/>
                              <a:ea typeface="SimSun" panose="02010600030101010101" pitchFamily="2" charset="-122"/>
                            </a:rPr>
                            <a:t>B</a:t>
                          </a:r>
                        </a:p>
                        <a:p>
                          <a:pPr algn="ctr"/>
                          <a:r>
                            <a:rPr lang="en-US" altLang="ko-KR" sz="3200" b="0" i="0" baseline="-25000" dirty="0">
                              <a:effectLst/>
                              <a:latin typeface="+mj-lt"/>
                              <a:ea typeface="SimSun" panose="02010600030101010101" pitchFamily="2" charset="-122"/>
                            </a:rPr>
                            <a:t> </a:t>
                          </a:r>
                          <a:r>
                            <a:rPr lang="en-US" altLang="ko-KR" sz="3200" b="0" i="0" baseline="0" dirty="0">
                              <a:effectLst/>
                              <a:latin typeface="+mj-lt"/>
                              <a:ea typeface="SimSun" panose="02010600030101010101" pitchFamily="2" charset="-122"/>
                            </a:rPr>
                            <a:t>(fF)</a:t>
                          </a:r>
                          <a:endParaRPr lang="ko-KR" sz="3200" b="0" i="0" baseline="0" dirty="0">
                            <a:effectLst/>
                            <a:latin typeface="+mj-lt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36352710"/>
                      </a:ext>
                    </a:extLst>
                  </a:tr>
                  <a:tr h="807407">
                    <a:tc>
                      <a:txBody>
                        <a:bodyPr/>
                        <a:lstStyle>
                          <a:lvl1pPr marL="0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1pPr>
                          <a:lvl2pPr marL="1513743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2pPr>
                          <a:lvl3pPr marL="3027487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3pPr>
                          <a:lvl4pPr marL="4541230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4pPr>
                          <a:lvl5pPr marL="6054974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5pPr>
                          <a:lvl6pPr marL="7568717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6pPr>
                          <a:lvl7pPr marL="9082461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7pPr>
                          <a:lvl8pPr marL="10596204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8pPr>
                          <a:lvl9pPr marL="12109948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9pPr>
                        </a:lstStyle>
                        <a:p>
                          <a:pPr algn="ctr"/>
                          <a:r>
                            <a:rPr lang="en-US" sz="2800" b="0" i="0" dirty="0">
                              <a:effectLst/>
                              <a:latin typeface="+mj-lt"/>
                              <a:ea typeface="맑은 고딕" panose="020B0503020000020004" pitchFamily="50" charset="-127"/>
                            </a:rPr>
                            <a:t>220 - 288</a:t>
                          </a:r>
                          <a:endParaRPr lang="ko-KR" altLang="en-US" sz="2800" b="0" i="0" dirty="0">
                            <a:effectLst/>
                            <a:latin typeface="+mj-lt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1pPr>
                          <a:lvl2pPr marL="1513743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2pPr>
                          <a:lvl3pPr marL="3027487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3pPr>
                          <a:lvl4pPr marL="4541230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4pPr>
                          <a:lvl5pPr marL="6054974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5pPr>
                          <a:lvl6pPr marL="7568717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6pPr>
                          <a:lvl7pPr marL="9082461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7pPr>
                          <a:lvl8pPr marL="10596204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8pPr>
                          <a:lvl9pPr marL="12109948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9pPr>
                        </a:lstStyle>
                        <a:p>
                          <a:pPr algn="ctr"/>
                          <a:r>
                            <a:rPr lang="en-US" sz="2800" b="0" i="0" dirty="0">
                              <a:effectLst/>
                              <a:latin typeface="+mj-lt"/>
                              <a:ea typeface="맑은 고딕" panose="020B0503020000020004" pitchFamily="50" charset="-127"/>
                            </a:rPr>
                            <a:t> 300</a:t>
                          </a:r>
                          <a:endParaRPr lang="ko-KR" sz="2800" b="0" i="0" dirty="0">
                            <a:effectLst/>
                            <a:latin typeface="+mj-lt"/>
                            <a:ea typeface="맑은 고딕" panose="020B0503020000020004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1pPr>
                          <a:lvl2pPr marL="1513743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2pPr>
                          <a:lvl3pPr marL="3027487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3pPr>
                          <a:lvl4pPr marL="4541230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4pPr>
                          <a:lvl5pPr marL="6054974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5pPr>
                          <a:lvl6pPr marL="7568717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6pPr>
                          <a:lvl7pPr marL="9082461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7pPr>
                          <a:lvl8pPr marL="10596204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8pPr>
                          <a:lvl9pPr marL="12109948" algn="l" defTabSz="3027487" rtl="0" eaLnBrk="1" latinLnBrk="1" hangingPunct="1">
                            <a:defRPr sz="5960" kern="1200">
                              <a:solidFill>
                                <a:schemeClr val="tx1"/>
                              </a:solidFill>
                              <a:latin typeface="Arial"/>
                              <a:ea typeface="맑은 고딕"/>
                            </a:defRPr>
                          </a:lvl9pPr>
                        </a:lstStyle>
                        <a:p>
                          <a:pPr algn="ctr"/>
                          <a:r>
                            <a:rPr lang="en-US" altLang="ko-KR" sz="2800" b="0" i="0" dirty="0">
                              <a:effectLst/>
                              <a:latin typeface="+mj-lt"/>
                              <a:ea typeface="맑은 고딕" panose="020B0503020000020004" pitchFamily="50" charset="-127"/>
                            </a:rPr>
                            <a:t>0.3 - 0.7</a:t>
                          </a:r>
                          <a:endParaRPr lang="ko-KR" sz="2800" b="0" i="0" dirty="0">
                            <a:effectLst/>
                            <a:latin typeface="+mj-lt"/>
                            <a:ea typeface="맑은 고딕" panose="020B0503020000020004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3"/>
                          <a:stretch>
                            <a:fillRect l="-281046" t="-139098" r="-654" b="-375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85751524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30" name="표 29">
            <a:extLst>
              <a:ext uri="{FF2B5EF4-FFF2-40B4-BE49-F238E27FC236}">
                <a16:creationId xmlns:a16="http://schemas.microsoft.com/office/drawing/2014/main" id="{BE0007A1-2229-DCDC-59F4-4FCBCBA6D8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531892"/>
              </p:ext>
            </p:extLst>
          </p:nvPr>
        </p:nvGraphicFramePr>
        <p:xfrm>
          <a:off x="8104256" y="14253876"/>
          <a:ext cx="6581399" cy="1862472"/>
        </p:xfrm>
        <a:graphic>
          <a:graphicData uri="http://schemas.openxmlformats.org/drawingml/2006/table">
            <a:tbl>
              <a:tblPr/>
              <a:tblGrid>
                <a:gridCol w="1316469">
                  <a:extLst>
                    <a:ext uri="{9D8B030D-6E8A-4147-A177-3AD203B41FA5}">
                      <a16:colId xmlns:a16="http://schemas.microsoft.com/office/drawing/2014/main" val="4243100502"/>
                    </a:ext>
                  </a:extLst>
                </a:gridCol>
                <a:gridCol w="1316469">
                  <a:extLst>
                    <a:ext uri="{9D8B030D-6E8A-4147-A177-3AD203B41FA5}">
                      <a16:colId xmlns:a16="http://schemas.microsoft.com/office/drawing/2014/main" val="3772072557"/>
                    </a:ext>
                  </a:extLst>
                </a:gridCol>
                <a:gridCol w="1323429">
                  <a:extLst>
                    <a:ext uri="{9D8B030D-6E8A-4147-A177-3AD203B41FA5}">
                      <a16:colId xmlns:a16="http://schemas.microsoft.com/office/drawing/2014/main" val="2202796447"/>
                    </a:ext>
                  </a:extLst>
                </a:gridCol>
                <a:gridCol w="1312516">
                  <a:extLst>
                    <a:ext uri="{9D8B030D-6E8A-4147-A177-3AD203B41FA5}">
                      <a16:colId xmlns:a16="http://schemas.microsoft.com/office/drawing/2014/main" val="1604974037"/>
                    </a:ext>
                  </a:extLst>
                </a:gridCol>
                <a:gridCol w="1312516">
                  <a:extLst>
                    <a:ext uri="{9D8B030D-6E8A-4147-A177-3AD203B41FA5}">
                      <a16:colId xmlns:a16="http://schemas.microsoft.com/office/drawing/2014/main" val="2269677877"/>
                    </a:ext>
                  </a:extLst>
                </a:gridCol>
              </a:tblGrid>
              <a:tr h="1080000">
                <a:tc>
                  <a:txBody>
                    <a:bodyPr/>
                    <a:lstStyle>
                      <a:lvl1pPr marL="0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1pPr>
                      <a:lvl2pPr marL="1513743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2pPr>
                      <a:lvl3pPr marL="3027487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3pPr>
                      <a:lvl4pPr marL="4541230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4pPr>
                      <a:lvl5pPr marL="6054974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5pPr>
                      <a:lvl6pPr marL="7568717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6pPr>
                      <a:lvl7pPr marL="9082461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7pPr>
                      <a:lvl8pPr marL="10596204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8pPr>
                      <a:lvl9pPr marL="12109948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/>
                      <a:r>
                        <a:rPr lang="en-US" altLang="ko-KR" sz="3200" b="0" i="0" dirty="0"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L</a:t>
                      </a:r>
                      <a:r>
                        <a:rPr lang="en-US" altLang="ko-KR" sz="3200" b="0" i="0" baseline="-25000" dirty="0"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1</a:t>
                      </a:r>
                      <a:r>
                        <a:rPr lang="ko-KR" altLang="en-US" sz="3200" b="0" i="0" baseline="-25000" dirty="0">
                          <a:effectLst/>
                          <a:latin typeface="+mj-lt"/>
                          <a:ea typeface="+mn-ea"/>
                        </a:rPr>
                        <a:t>  </a:t>
                      </a:r>
                      <a:endParaRPr lang="en-US" altLang="ko-KR" sz="3200" b="0" i="0" baseline="-25000" dirty="0">
                        <a:effectLst/>
                        <a:latin typeface="+mj-lt"/>
                        <a:ea typeface="+mn-ea"/>
                      </a:endParaRPr>
                    </a:p>
                    <a:p>
                      <a:pPr algn="ctr"/>
                      <a:r>
                        <a:rPr lang="en-US" sz="3200" b="0" i="0" dirty="0"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(pH)</a:t>
                      </a:r>
                      <a:endParaRPr lang="ko-KR" altLang="en-US" sz="3200" b="0" i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1pPr>
                      <a:lvl2pPr marL="1513743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2pPr>
                      <a:lvl3pPr marL="3027487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3pPr>
                      <a:lvl4pPr marL="4541230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4pPr>
                      <a:lvl5pPr marL="6054974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5pPr>
                      <a:lvl6pPr marL="7568717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6pPr>
                      <a:lvl7pPr marL="9082461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7pPr>
                      <a:lvl8pPr marL="10596204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8pPr>
                      <a:lvl9pPr marL="12109948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/>
                      <a:r>
                        <a:rPr lang="en-US" altLang="ko-KR" sz="3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L</a:t>
                      </a:r>
                      <a:r>
                        <a:rPr lang="en-US" altLang="ko-KR" sz="3200" b="0" i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2</a:t>
                      </a:r>
                      <a:r>
                        <a:rPr lang="ko-KR" altLang="en-US" sz="3200" b="0" i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3200" b="0" i="0" kern="120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altLang="ko-KR" sz="3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(pH)</a:t>
                      </a:r>
                      <a:endParaRPr lang="ko-KR" altLang="en-US" sz="3200" b="0" i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1pPr>
                      <a:lvl2pPr marL="1513743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2pPr>
                      <a:lvl3pPr marL="3027487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3pPr>
                      <a:lvl4pPr marL="4541230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4pPr>
                      <a:lvl5pPr marL="6054974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5pPr>
                      <a:lvl6pPr marL="7568717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6pPr>
                      <a:lvl7pPr marL="9082461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7pPr>
                      <a:lvl8pPr marL="10596204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8pPr>
                      <a:lvl9pPr marL="12109948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/>
                      <a:r>
                        <a:rPr lang="en-US" altLang="ko-KR" sz="3200" b="0" i="0" dirty="0">
                          <a:effectLst/>
                          <a:latin typeface="+mj-lt"/>
                          <a:ea typeface="SimSun" panose="02010600030101010101" pitchFamily="2" charset="-122"/>
                        </a:rPr>
                        <a:t>C</a:t>
                      </a:r>
                      <a:r>
                        <a:rPr lang="en-US" altLang="ko-KR" sz="3200" b="0" i="0" baseline="-25000" dirty="0">
                          <a:effectLst/>
                          <a:latin typeface="+mj-lt"/>
                          <a:ea typeface="SimSun" panose="02010600030101010101" pitchFamily="2" charset="-122"/>
                        </a:rPr>
                        <a:t>ESD1</a:t>
                      </a:r>
                    </a:p>
                    <a:p>
                      <a:pPr algn="ctr"/>
                      <a:r>
                        <a:rPr lang="en-US" altLang="ko-KR" sz="3200" b="0" i="0" baseline="-25000" dirty="0">
                          <a:effectLst/>
                          <a:latin typeface="+mj-lt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0" i="0" dirty="0"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(fF)</a:t>
                      </a:r>
                      <a:endParaRPr lang="ko-KR" sz="3200" b="0" i="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1pPr>
                      <a:lvl2pPr marL="1513743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2pPr>
                      <a:lvl3pPr marL="3027487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3pPr>
                      <a:lvl4pPr marL="4541230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4pPr>
                      <a:lvl5pPr marL="6054974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5pPr>
                      <a:lvl6pPr marL="7568717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6pPr>
                      <a:lvl7pPr marL="9082461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7pPr>
                      <a:lvl8pPr marL="10596204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8pPr>
                      <a:lvl9pPr marL="12109948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/>
                      <a:r>
                        <a:rPr lang="en-US" altLang="ko-KR" sz="3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C</a:t>
                      </a:r>
                      <a:r>
                        <a:rPr lang="en-US" altLang="ko-KR" sz="3200" b="0" i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ESD2 </a:t>
                      </a:r>
                      <a:r>
                        <a:rPr lang="en-US" altLang="ko-KR" sz="3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(fF)</a:t>
                      </a:r>
                      <a:endParaRPr lang="ko-KR" sz="3200" b="0" i="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1pPr>
                      <a:lvl2pPr marL="1513743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2pPr>
                      <a:lvl3pPr marL="3027487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3pPr>
                      <a:lvl4pPr marL="4541230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4pPr>
                      <a:lvl5pPr marL="6054974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5pPr>
                      <a:lvl6pPr marL="7568717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6pPr>
                      <a:lvl7pPr marL="9082461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7pPr>
                      <a:lvl8pPr marL="10596204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8pPr>
                      <a:lvl9pPr marL="12109948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/>
                      <a:r>
                        <a:rPr lang="en-US" altLang="ko-KR" sz="3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C</a:t>
                      </a:r>
                      <a:r>
                        <a:rPr lang="en-US" altLang="ko-KR" sz="3200" b="0" i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ESD3 </a:t>
                      </a:r>
                      <a:r>
                        <a:rPr lang="en-US" altLang="ko-KR" sz="3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(fF)</a:t>
                      </a:r>
                      <a:endParaRPr lang="ko-KR" altLang="ko-KR" sz="3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6352710"/>
                  </a:ext>
                </a:extLst>
              </a:tr>
              <a:tr h="782472">
                <a:tc>
                  <a:txBody>
                    <a:bodyPr/>
                    <a:lstStyle>
                      <a:lvl1pPr marL="0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1pPr>
                      <a:lvl2pPr marL="1513743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2pPr>
                      <a:lvl3pPr marL="3027487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3pPr>
                      <a:lvl4pPr marL="4541230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4pPr>
                      <a:lvl5pPr marL="6054974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5pPr>
                      <a:lvl6pPr marL="7568717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6pPr>
                      <a:lvl7pPr marL="9082461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7pPr>
                      <a:lvl8pPr marL="10596204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8pPr>
                      <a:lvl9pPr marL="12109948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/>
                      <a:r>
                        <a:rPr lang="en-US" altLang="ko-KR" sz="2800" b="0" i="0" dirty="0"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200</a:t>
                      </a:r>
                      <a:endParaRPr lang="ko-KR" altLang="en-US" sz="2800" b="0" i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1pPr>
                      <a:lvl2pPr marL="1513743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2pPr>
                      <a:lvl3pPr marL="3027487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3pPr>
                      <a:lvl4pPr marL="4541230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4pPr>
                      <a:lvl5pPr marL="6054974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5pPr>
                      <a:lvl6pPr marL="7568717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6pPr>
                      <a:lvl7pPr marL="9082461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7pPr>
                      <a:lvl8pPr marL="10596204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8pPr>
                      <a:lvl9pPr marL="12109948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/>
                      <a:r>
                        <a:rPr lang="en-US" altLang="ko-KR" sz="2800" b="0" i="0" dirty="0">
                          <a:effectLst/>
                          <a:latin typeface="+mj-lt"/>
                        </a:rPr>
                        <a:t>221</a:t>
                      </a:r>
                      <a:endParaRPr lang="ko-KR" altLang="en-US" sz="2800" b="0" i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1pPr>
                      <a:lvl2pPr marL="1513743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2pPr>
                      <a:lvl3pPr marL="3027487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3pPr>
                      <a:lvl4pPr marL="4541230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4pPr>
                      <a:lvl5pPr marL="6054974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5pPr>
                      <a:lvl6pPr marL="7568717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6pPr>
                      <a:lvl7pPr marL="9082461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7pPr>
                      <a:lvl8pPr marL="10596204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8pPr>
                      <a:lvl9pPr marL="12109948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/>
                      <a:r>
                        <a:rPr lang="en-US" sz="2800" b="0" i="0" dirty="0"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110</a:t>
                      </a:r>
                      <a:endParaRPr lang="ko-KR" sz="2800" b="0" i="0" dirty="0"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1pPr>
                      <a:lvl2pPr marL="1513743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2pPr>
                      <a:lvl3pPr marL="3027487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3pPr>
                      <a:lvl4pPr marL="4541230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4pPr>
                      <a:lvl5pPr marL="6054974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5pPr>
                      <a:lvl6pPr marL="7568717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6pPr>
                      <a:lvl7pPr marL="9082461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7pPr>
                      <a:lvl8pPr marL="10596204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8pPr>
                      <a:lvl9pPr marL="12109948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/>
                      <a:r>
                        <a:rPr lang="en-US" altLang="ko-KR" sz="2800" b="0" i="0" dirty="0"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80</a:t>
                      </a:r>
                      <a:endParaRPr lang="ko-KR" sz="2800" b="0" i="0" dirty="0"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1pPr>
                      <a:lvl2pPr marL="1513743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2pPr>
                      <a:lvl3pPr marL="3027487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3pPr>
                      <a:lvl4pPr marL="4541230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4pPr>
                      <a:lvl5pPr marL="6054974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5pPr>
                      <a:lvl6pPr marL="7568717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6pPr>
                      <a:lvl7pPr marL="9082461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7pPr>
                      <a:lvl8pPr marL="10596204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8pPr>
                      <a:lvl9pPr marL="12109948" algn="l" defTabSz="3027487" rtl="0" eaLnBrk="1" latinLnBrk="1" hangingPunct="1">
                        <a:defRPr sz="5960" kern="1200">
                          <a:solidFill>
                            <a:schemeClr val="tx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/>
                      <a:r>
                        <a:rPr lang="en-US" altLang="ko-KR" sz="2800" b="0" i="0" dirty="0"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110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5751524"/>
                  </a:ext>
                </a:extLst>
              </a:tr>
            </a:tbl>
          </a:graphicData>
        </a:graphic>
      </p:graphicFrame>
      <p:pic>
        <p:nvPicPr>
          <p:cNvPr id="33" name="그림 32">
            <a:extLst>
              <a:ext uri="{FF2B5EF4-FFF2-40B4-BE49-F238E27FC236}">
                <a16:creationId xmlns:a16="http://schemas.microsoft.com/office/drawing/2014/main" id="{592047B4-82C7-BDF1-8800-7CB9C7AAB54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5960589" y="8951428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347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6051</TotalTime>
  <Words>585</Words>
  <Application>Microsoft Office PowerPoint</Application>
  <PresentationFormat>사용자 지정</PresentationFormat>
  <Paragraphs>141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맑은 고딕</vt:lpstr>
      <vt:lpstr>Arial</vt:lpstr>
      <vt:lpstr>Calibri</vt:lpstr>
      <vt:lpstr>Calibri Light</vt:lpstr>
      <vt:lpstr>Cambria Math</vt:lpstr>
      <vt:lpstr>Times New Roman</vt:lpstr>
      <vt:lpstr>Office 테마</vt:lpstr>
      <vt:lpstr>디자인 사용자 지정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 영지</dc:creator>
  <cp:lastModifiedBy>박건희</cp:lastModifiedBy>
  <cp:revision>119</cp:revision>
  <dcterms:created xsi:type="dcterms:W3CDTF">2019-05-23T01:50:43Z</dcterms:created>
  <dcterms:modified xsi:type="dcterms:W3CDTF">2024-06-18T08:33:46Z</dcterms:modified>
</cp:coreProperties>
</file>